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7" r:id="rId5"/>
    <p:sldId id="327" r:id="rId6"/>
    <p:sldId id="341" r:id="rId7"/>
    <p:sldId id="351" r:id="rId8"/>
    <p:sldId id="360" r:id="rId9"/>
    <p:sldId id="352" r:id="rId10"/>
    <p:sldId id="356" r:id="rId11"/>
    <p:sldId id="357" r:id="rId12"/>
    <p:sldId id="358" r:id="rId13"/>
    <p:sldId id="359" r:id="rId14"/>
    <p:sldId id="354" r:id="rId15"/>
    <p:sldId id="353" r:id="rId16"/>
    <p:sldId id="355" r:id="rId17"/>
    <p:sldId id="361" r:id="rId18"/>
    <p:sldId id="343" r:id="rId19"/>
    <p:sldId id="342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1F099-C6B9-07A0-D374-B71E1B814657}" v="472" dt="2023-11-28T18:21:08.557"/>
    <p1510:client id="{16FE3B15-C63E-C8A4-5865-F8EE20B75809}" v="1046" dt="2023-11-28T17:27:15.770"/>
    <p1510:client id="{1C7EC643-ED97-4BA2-A03C-3F4C7E65FCB6}" v="1" dt="2023-11-29T09:56:01.478"/>
    <p1510:client id="{693129CF-DF7B-43A7-B630-6F301AC72457}" v="1884" dt="2023-11-29T10:55:02.724"/>
    <p1510:client id="{6D1B8111-304D-4A5A-A307-A09277C53DCC}" v="58" dt="2023-11-29T12:53:21.602"/>
    <p1510:client id="{94F4BDDF-229C-4E50-9183-0D7A9E005D61}" v="40" dt="2023-11-29T11:37:10.317"/>
    <p1510:client id="{A92F5A18-F72A-3502-7FB1-E37437C69660}" v="26" dt="2023-11-28T19:02:17.676"/>
    <p1510:client id="{B1AB9065-FB5A-4663-8F10-460CEB9C9717}" v="194" dt="2023-11-29T13:42:23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17:37:44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28654 17093 16383 0 0,'6'22'0'0'0,"11"30"0"0"0,8 15 0 0 0,9 15 0 0 0,7 8 0 0 0,4 4 0 0 0,8 3 0 0 0,3-2 0 0 0,4-4 0 0 0,-7-15 0 0 0,-10-15 0 0 0,-6-14 0 0 0,-3-15 0 0 0,-2-13 0 0 0,10-9 0 0 0,7-3 0 0 0,2 2 0 0 0,-2-1 0 0 0,-2 7 0 0 0,0 5 0 0 0,4-1 0 0 0,2-4 0 0 0,-3-4 0 0 0,-3 0 0 0 0,0-2 0 0 0,-5 2 0 0 0,-4-1 0 0 0,-6-2 0 0 0,2-3 0 0 0,2-1 0 0 0,-1-3 0 0 0,3 4 0 0 0,15 9 0 0 0,12 2 0 0 0,11 2 0 0 0,13 3 0 0 0,5-2 0 0 0,7-1 0 0 0,-1-3 0 0 0,-9-4 0 0 0,-12-4 0 0 0,1-3 0 0 0,1-2 0 0 0,2-2 0 0 0,9-1 0 0 0,8 1 0 0 0,6-1 0 0 0,-8 0 0 0 0,-8 1 0 0 0,-3-1 0 0 0,-2 1 0 0 0,-5 0 0 0 0,-2 0 0 0 0,-3 0 0 0 0,-1 0 0 0 0,0 0 0 0 0,-1 0 0 0 0,0 0 0 0 0,0 0 0 0 0,-3 0 0 0 0,-2 0 0 0 0,0 0 0 0 0,-3-4 0 0 0,0-6 0 0 0,-6-1 0 0 0,2 2 0 0 0,-4 2 0 0 0,1-3 0 0 0,-6 2 0 0 0,-7 1 0 0 0,-7 3 0 0 0,-6 1 0 0 0,0-3 0 0 0,3 0 0 0 0,-1-4 0 0 0,8 1 0 0 0,3 1 0 0 0,21 2 0 0 0,2 2 0 0 0,-1 2 0 0 0,-1-3 0 0 0,3 0 0 0 0,1-9 0 0 0,-8-1 0 0 0,-4 2 0 0 0,-1 3 0 0 0,3-1 0 0 0,-1 1 0 0 0,3-1 0 0 0,-5-4 0 0 0,-9 1 0 0 0,-3 4 0 0 0,-2 2 0 0 0,1 3 0 0 0,9-2 0 0 0,5-3 0 0 0,4-1 0 0 0,0 2 0 0 0,7-2 0 0 0,8-3 0 0 0,-5 1 0 0 0,-2 2 0 0 0,-1 3 0 0 0,1 0 0 0 0,-3 0 0 0 0,-4 1 0 0 0,-6-1 0 0 0,-7 0 0 0 0,-8 1 0 0 0,-8-2 0 0 0,-5 1 0 0 0,2-3 0 0 0,2 0 0 0 0,-3-6 0 0 0,6 0 0 0 0,-4-1 0 0 0,-3-2 0 0 0,-2 2 0 0 0,-2 0 0 0 0,0-5 0 0 0,-5-7 0 0 0,-2 2 0 0 0,-3 1 0 0 0,-1 1 0 0 0,-2-3 0 0 0,-4-2 0 0 0,-2-3 0 0 0,-3-4 0 0 0,-2 0 0 0 0,-1 2 0 0 0,0 3 0 0 0,-1 3 0 0 0,0 3 0 0 0,1 1 0 0 0,-5-3 0 0 0,-5-1 0 0 0,-9-3 0 0 0,-10-14 0 0 0,-9-2 0 0 0,-14-1 0 0 0,-15-5 0 0 0,-9 6 0 0 0,-12 9 0 0 0,0 6 0 0 0,-1 0 0 0 0,6 7 0 0 0,4 7 0 0 0,8 7 0 0 0,2 7 0 0 0,6-1 0 0 0,5 1 0 0 0,3 1 0 0 0,4 3 0 0 0,1 0 0 0 0,-12-7 0 0 0,-3-2 0 0 0,-3 0 0 0 0,1-1 0 0 0,4 1 0 0 0,0 2 0 0 0,3 3 0 0 0,2 2 0 0 0,4 2 0 0 0,2 1 0 0 0,1 1 0 0 0,6 1 0 0 0,6-1 0 0 0,1 1 0 0 0,3-1 0 0 0,3 1 0 0 0,4-1 0 0 0,-3 0 0 0 0,-9 0 0 0 0,-1 0 0 0 0,-2 0 0 0 0,-2 0 0 0 0,-2 0 0 0 0,-1 0 0 0 0,-6 0 0 0 0,3 0 0 0 0,6 0 0 0 0,6 0 0 0 0,6 0 0 0 0,0-4 0 0 0,1-2 0 0 0,2 1 0 0 0,7-4 0 0 0,-6-3 0 0 0,-3-1 0 0 0,5-6 0 0 0,-5-4 0 0 0,-7-3 0 0 0,5 0 0 0 0,2 0 0 0 0,4 3 0 0 0,6 3 0 0 0,3 4 0 0 0,0 1 0 0 0,-5-2 0 0 0,-7-1 0 0 0,-6-3 0 0 0,-5-1 0 0 0,-5 3 0 0 0,-5-4 0 0 0,-8-2 0 0 0,3 3 0 0 0,2 5 0 0 0,7 2 0 0 0,-6 3 0 0 0,-5 4 0 0 0,-6 3 0 0 0,-17 2 0 0 0,5 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17:37:44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32615 16397 16383 0 0,'-38'-12'0'0'0,"-24"-9"0"0"0,-15-1 0 0 0,-3 4 0 0 0,0 5 0 0 0,1 0 0 0 0,2-2 0 0 0,0-2 0 0 0,6 1 0 0 0,7 4 0 0 0,1 4 0 0 0,7 3 0 0 0,1-6 0 0 0,-3-5 0 0 0,-5 0 0 0 0,-7 3 0 0 0,-9-1 0 0 0,0 2 0 0 0,-7-1 0 0 0,-1 2 0 0 0,-3 3 0 0 0,-7-7 0 0 0,-8 1 0 0 0,-7-2 0 0 0,-1-7 0 0 0,14 0 0 0 0,12 5 0 0 0,-1 5 0 0 0,-1 5 0 0 0,-4 3 0 0 0,-1 4 0 0 0,2-4 0 0 0,4 0 0 0 0,5 1 0 0 0,7 1 0 0 0,14 0 0 0 0,12 2 0 0 0,11 1 0 0 0,7-1 0 0 0,6 1 0 0 0,-2 1 0 0 0,-8-1 0 0 0,-2 0 0 0 0,-4 0 0 0 0,-2 0 0 0 0,2 0 0 0 0,3 0 0 0 0,5 5 0 0 0,4 4 0 0 0,3 2 0 0 0,1-1 0 0 0,-3 1 0 0 0,0 4 0 0 0,0-1 0 0 0,-3 1 0 0 0,-5 2 0 0 0,0 7 0 0 0,-2 4 0 0 0,-7 0 0 0 0,4 1 0 0 0,5-5 0 0 0,5-3 0 0 0,4 0 0 0 0,1 0 0 0 0,7 1 0 0 0,-2-4 0 0 0,2 0 0 0 0,1 1 0 0 0,-1 5 0 0 0,3 8 0 0 0,5 1 0 0 0,4 1 0 0 0,3 2 0 0 0,3 7 0 0 0,2-9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17:37:44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28624 17084 16383 0 0,'0'-4'0'0'0,"-8"-15"0"0"0,-3-7 0 0 0,0-12 0 0 0,2-4 0 0 0,3 1 0 0 0,3-1 0 0 0,1-1 0 0 0,1 1 0 0 0,1 5 0 0 0,0 0 0 0 0,1 2 0 0 0,-1 3 0 0 0,0 6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8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7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4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7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6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9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powerbi.com/links/DJOFsIoF1r?ctid=09fbb979-4317-4d21-9cb6-e58811169cd8&amp;pbi_source=linkShare&amp;bookmarkGuid=822d7ed2-319b-43d6-b9ab-1070d9b03d38" TargetMode="External"/><Relationship Id="rId5" Type="http://schemas.openxmlformats.org/officeDocument/2006/relationships/hyperlink" Target="https://jira.gossinteractive.com/browse/DCE-7917" TargetMode="External"/><Relationship Id="rId4" Type="http://schemas.openxmlformats.org/officeDocument/2006/relationships/hyperlink" Target="https://jira.gossinteractive.com/browse/DCE-765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shead.sharepoint.com/:x:/s/DigitisingCustomerExperience/EVepZGZY2N5Bu2MHQmAJTl0BHaOrjQtBAF7JJaiG2d9CqQ?email=LaurenAbernethy%40Gateshead.Gov.UK&amp;e=zRbWc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gateshead.gov.uk/article/1714/Councillors" TargetMode="External"/><Relationship Id="rId2" Type="http://schemas.openxmlformats.org/officeDocument/2006/relationships/hyperlink" Target="https://intranet.gateshead.gov.uk/article/1367/Employee-health-and-wellbe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7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29/11/2023</a:t>
            </a:r>
            <a:endParaRPr lang="en-GB" sz="2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548915"/>
            <a:ext cx="9177006" cy="960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>
                <a:latin typeface="Segoe UI Semilight"/>
                <a:cs typeface="Segoe UI Semilight"/>
              </a:rPr>
              <a:t>Public health annual report – Behind the masks 2021</a:t>
            </a:r>
            <a:endParaRPr lang="en-US"/>
          </a:p>
          <a:p>
            <a:pPr marL="0" indent="0">
              <a:buNone/>
            </a:pPr>
            <a:r>
              <a:rPr lang="en-GB" sz="1400">
                <a:latin typeface="Segoe UI Semilight"/>
                <a:cs typeface="Segoe UI Semilight"/>
              </a:rPr>
              <a:t>83 pages</a:t>
            </a:r>
          </a:p>
          <a:p>
            <a:pPr marL="0" indent="0">
              <a:buNone/>
            </a:pPr>
            <a:r>
              <a:rPr lang="en-GB" sz="1400">
                <a:latin typeface="Segoe UI Semilight"/>
                <a:cs typeface="Segoe UI Semilight"/>
              </a:rPr>
              <a:t>12 sections</a:t>
            </a:r>
          </a:p>
          <a:p>
            <a:pPr marL="0" indent="0">
              <a:buNone/>
            </a:pPr>
            <a:endParaRPr lang="en-GB" sz="1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endParaRPr lang="en-GB">
              <a:latin typeface="Segoe UI Semibold"/>
              <a:cs typeface="Segoe UI Semibold"/>
            </a:endParaRPr>
          </a:p>
          <a:p>
            <a:pPr lvl="1"/>
            <a:endParaRPr lang="en-GB">
              <a:latin typeface="Segoe UI Semibold"/>
              <a:cs typeface="Segoe UI Semibold"/>
            </a:endParaRPr>
          </a:p>
          <a:p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 descr="A screenshot of a health report&#10;&#10;Description automatically generated">
            <a:extLst>
              <a:ext uri="{FF2B5EF4-FFF2-40B4-BE49-F238E27FC236}">
                <a16:creationId xmlns:a16="http://schemas.microsoft.com/office/drawing/2014/main" id="{B49B9EE4-50ED-8CED-8D1E-C87990CF4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98" y="2640299"/>
            <a:ext cx="5018050" cy="3250086"/>
          </a:xfrm>
          <a:prstGeom prst="rect">
            <a:avLst/>
          </a:prstGeom>
        </p:spPr>
      </p:pic>
      <p:pic>
        <p:nvPicPr>
          <p:cNvPr id="7" name="Picture 6" descr="A screenshot of a news page&#10;&#10;Description automatically generated">
            <a:extLst>
              <a:ext uri="{FF2B5EF4-FFF2-40B4-BE49-F238E27FC236}">
                <a16:creationId xmlns:a16="http://schemas.microsoft.com/office/drawing/2014/main" id="{AA3E8B84-DD70-D5DD-90A2-059141B90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219" y="2643681"/>
            <a:ext cx="5361879" cy="324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endParaRPr lang="en-GB" sz="2400">
              <a:latin typeface="Segoe UI Semibold"/>
              <a:cs typeface="Segoe UI Semibold"/>
            </a:endParaRPr>
          </a:p>
          <a:p>
            <a:pPr lvl="1"/>
            <a:endParaRPr lang="en-GB" sz="2400">
              <a:latin typeface="Segoe UI Semibold"/>
              <a:cs typeface="Segoe UI Semibold"/>
            </a:endParaRPr>
          </a:p>
          <a:p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43044-6344-A1ED-7DF2-0194E886B7BE}"/>
              </a:ext>
            </a:extLst>
          </p:cNvPr>
          <p:cNvSpPr txBox="1"/>
          <p:nvPr/>
        </p:nvSpPr>
        <p:spPr>
          <a:xfrm>
            <a:off x="966439" y="2100146"/>
            <a:ext cx="6405382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cs typeface="Calibri"/>
              </a:rPr>
              <a:t>Business rates change of address form wireframe</a:t>
            </a:r>
          </a:p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Lot of logic; several possible customer journeys/scenarios:</a:t>
            </a:r>
            <a:br>
              <a:rPr lang="en-GB">
                <a:cs typeface="Calibri"/>
              </a:rPr>
            </a:b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New business/business moving into Gateshead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Business moving within Gateshead and keeping old property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Business moving within Gateshead and leaving old property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Business moving out of Gateshead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Business closing altogether</a:t>
            </a:r>
          </a:p>
          <a:p>
            <a:pPr marL="285750" indent="-285750">
              <a:buFont typeface="Arial"/>
              <a:buChar char="•"/>
            </a:pP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UAT checklist created for the service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B88FD77-FD78-9E88-9AD8-7E65C9CE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237" y="771053"/>
            <a:ext cx="3735571" cy="2737500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6D6919A-4000-3B44-7B8E-0D474E3AF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796" y="3506129"/>
            <a:ext cx="4098850" cy="28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endParaRPr lang="en-GB" sz="2400">
              <a:latin typeface="Segoe UI Semibold"/>
              <a:cs typeface="Segoe UI Semibold"/>
            </a:endParaRPr>
          </a:p>
          <a:p>
            <a:pPr lvl="1"/>
            <a:endParaRPr lang="en-GB" sz="2400">
              <a:latin typeface="Segoe UI Semibold"/>
              <a:cs typeface="Segoe UI Semibold"/>
            </a:endParaRPr>
          </a:p>
          <a:p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43044-6344-A1ED-7DF2-0194E886B7BE}"/>
              </a:ext>
            </a:extLst>
          </p:cNvPr>
          <p:cNvSpPr txBox="1"/>
          <p:nvPr/>
        </p:nvSpPr>
        <p:spPr>
          <a:xfrm>
            <a:off x="966439" y="2100146"/>
            <a:ext cx="870910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Added success story to Gateshead Exchange</a:t>
            </a:r>
            <a:endParaRPr lang="en-GB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9D9B49D0-7F7B-1CA1-AEC1-E9B18650A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031" y="308344"/>
            <a:ext cx="2398333" cy="6188149"/>
          </a:xfrm>
          <a:prstGeom prst="rect">
            <a:avLst/>
          </a:prstGeom>
        </p:spPr>
      </p:pic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3D20E102-8E38-F918-AECC-6A718F2ED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16" y="4274335"/>
            <a:ext cx="7217734" cy="19509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A0863D1-D65E-44AA-84A4-B406CDC9ED4F}"/>
                  </a:ext>
                </a:extLst>
              </p14:cNvPr>
              <p14:cNvContentPartPr/>
              <p14:nvPr/>
            </p14:nvContentPartPr>
            <p14:xfrm>
              <a:off x="8452883" y="5191087"/>
              <a:ext cx="2473102" cy="755607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A0863D1-D65E-44AA-84A4-B406CDC9ED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4886" y="5173096"/>
                <a:ext cx="2508735" cy="791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CEE440C-F003-5D94-A5B2-912BFC223549}"/>
                  </a:ext>
                </a:extLst>
              </p14:cNvPr>
              <p14:cNvContentPartPr/>
              <p14:nvPr/>
            </p14:nvContentPartPr>
            <p14:xfrm>
              <a:off x="8442643" y="5094423"/>
              <a:ext cx="1436773" cy="221856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CEE440C-F003-5D94-A5B2-912BFC2235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24647" y="5076473"/>
                <a:ext cx="1472404" cy="257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D1C51D7-C8B9-D986-6CA7-8E821F4A75F7}"/>
                  </a:ext>
                </a:extLst>
              </p14:cNvPr>
              <p14:cNvContentPartPr/>
              <p14:nvPr/>
            </p14:nvContentPartPr>
            <p14:xfrm>
              <a:off x="8425529" y="5317827"/>
              <a:ext cx="18493" cy="16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D1C51D7-C8B9-D986-6CA7-8E821F4A75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07747" y="5299892"/>
                <a:ext cx="53701" cy="202312"/>
              </a:xfrm>
              <a:prstGeom prst="rect">
                <a:avLst/>
              </a:prstGeom>
            </p:spPr>
          </p:pic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FF3B6E5-7148-1807-7E85-30E1EF1EEF44}"/>
              </a:ext>
            </a:extLst>
          </p:cNvPr>
          <p:cNvCxnSpPr/>
          <p:nvPr/>
        </p:nvCxnSpPr>
        <p:spPr>
          <a:xfrm flipV="1">
            <a:off x="7358837" y="5358147"/>
            <a:ext cx="914400" cy="69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2A18194-B426-C0CA-7010-3358F7A92CB6}"/>
              </a:ext>
            </a:extLst>
          </p:cNvPr>
          <p:cNvSpPr txBox="1"/>
          <p:nvPr/>
        </p:nvSpPr>
        <p:spPr>
          <a:xfrm>
            <a:off x="7549116" y="5652976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7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endParaRPr lang="en-GB" sz="2400">
              <a:latin typeface="Segoe UI Semibold"/>
              <a:cs typeface="Segoe UI Semibold"/>
            </a:endParaRPr>
          </a:p>
          <a:p>
            <a:pPr lvl="1"/>
            <a:endParaRPr lang="en-GB" sz="2400">
              <a:latin typeface="Segoe UI Semibold"/>
              <a:cs typeface="Segoe UI Semibold"/>
            </a:endParaRPr>
          </a:p>
          <a:p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43044-6344-A1ED-7DF2-0194E886B7BE}"/>
              </a:ext>
            </a:extLst>
          </p:cNvPr>
          <p:cNvSpPr txBox="1"/>
          <p:nvPr/>
        </p:nvSpPr>
        <p:spPr>
          <a:xfrm>
            <a:off x="966439" y="2100146"/>
            <a:ext cx="376496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Gateshead Energy Company microsite</a:t>
            </a:r>
            <a:br>
              <a:rPr lang="en-GB">
                <a:cs typeface="Calibri"/>
              </a:rPr>
            </a:br>
            <a:br>
              <a:rPr lang="en-GB">
                <a:cs typeface="Calibri"/>
              </a:rPr>
            </a:br>
            <a:r>
              <a:rPr lang="en-GB">
                <a:cs typeface="Calibri"/>
              </a:rPr>
              <a:t>Content (provided by service) edited and entered into </a:t>
            </a:r>
            <a:r>
              <a:rPr lang="en-GB" err="1">
                <a:cs typeface="Calibri"/>
              </a:rPr>
              <a:t>iCM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Snippet of repeated content: </a:t>
            </a:r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402DE3AC-C14E-10A9-A842-DC995B0E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284" y="265107"/>
            <a:ext cx="6119036" cy="628348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341ABF-D31E-0557-5205-532781135629}"/>
              </a:ext>
            </a:extLst>
          </p:cNvPr>
          <p:cNvCxnSpPr/>
          <p:nvPr/>
        </p:nvCxnSpPr>
        <p:spPr>
          <a:xfrm flipV="1">
            <a:off x="3857847" y="2982433"/>
            <a:ext cx="1924493" cy="689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5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Time input R&amp;D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endParaRPr lang="en-GB" sz="2400">
              <a:latin typeface="Segoe UI Semibold"/>
              <a:cs typeface="Segoe UI Semibold"/>
            </a:endParaRPr>
          </a:p>
          <a:p>
            <a:pPr lvl="1"/>
            <a:endParaRPr lang="en-GB" sz="2400">
              <a:latin typeface="Segoe UI Semibold"/>
              <a:cs typeface="Segoe UI Semibold"/>
            </a:endParaRPr>
          </a:p>
          <a:p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43044-6344-A1ED-7DF2-0194E886B7BE}"/>
              </a:ext>
            </a:extLst>
          </p:cNvPr>
          <p:cNvSpPr txBox="1"/>
          <p:nvPr/>
        </p:nvSpPr>
        <p:spPr>
          <a:xfrm>
            <a:off x="843905" y="1551302"/>
            <a:ext cx="6209299" cy="49525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1350" b="1">
                <a:ea typeface="+mn-lt"/>
                <a:cs typeface="+mn-lt"/>
              </a:rPr>
              <a:t>Challenges:</a:t>
            </a:r>
            <a:endParaRPr lang="en-US" b="1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350">
                <a:ea typeface="+mn-lt"/>
                <a:cs typeface="+mn-lt"/>
              </a:rPr>
              <a:t>Confusion in time </a:t>
            </a:r>
            <a:r>
              <a:rPr lang="en-GB" sz="1350">
                <a:cs typeface="Calibri"/>
              </a:rPr>
              <a:t>inputs </a:t>
            </a:r>
            <a:r>
              <a:rPr lang="en-GB" sz="1350">
                <a:ea typeface="+mn-lt"/>
                <a:cs typeface="+mn-lt"/>
              </a:rPr>
              <a:t>identified by GDS.</a:t>
            </a:r>
            <a:endParaRPr lang="en-GB"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/>
              <a:buChar char="•"/>
            </a:pPr>
            <a:r>
              <a:rPr lang="en-GB" sz="1350">
                <a:ea typeface="+mn-lt"/>
                <a:cs typeface="+mn-lt"/>
              </a:rPr>
              <a:t>Issues include 24-hour vs. 12-hour confusion, Midnight/Noon ambiguity, AM/PM uncertainty, and suboptimal mobile experience for type=time inputs.</a:t>
            </a:r>
            <a:endParaRPr lang="en-US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GB" sz="1350" b="1">
                <a:ea typeface="+mn-lt"/>
                <a:cs typeface="+mn-lt"/>
              </a:rPr>
              <a:t>Solution:</a:t>
            </a:r>
            <a:endParaRPr lang="en-GB" b="1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350">
                <a:ea typeface="+mn-lt"/>
                <a:cs typeface="+mn-lt"/>
              </a:rPr>
              <a:t>Clearly define format with example.</a:t>
            </a:r>
            <a:endParaRPr lang="en-GB"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350">
                <a:ea typeface="+mn-lt"/>
                <a:cs typeface="+mn-lt"/>
              </a:rPr>
              <a:t>Clear labels and specified input format using placeholders.</a:t>
            </a:r>
            <a:endParaRPr lang="en-GB"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350">
                <a:ea typeface="+mn-lt"/>
                <a:cs typeface="+mn-lt"/>
              </a:rPr>
              <a:t>Autofill leading zeros if omitted.</a:t>
            </a:r>
            <a:endParaRPr lang="en-GB"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350">
                <a:ea typeface="+mn-lt"/>
                <a:cs typeface="+mn-lt"/>
              </a:rPr>
              <a:t>Display inputted time in 12-hour format, indicating before or after noon.</a:t>
            </a:r>
            <a:endParaRPr lang="en-GB"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350">
                <a:ea typeface="+mn-lt"/>
                <a:cs typeface="+mn-lt"/>
              </a:rPr>
              <a:t>Validate non-digit characters; limit 2 characters per input.</a:t>
            </a:r>
            <a:endParaRPr lang="en-GB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/>
              <a:buChar char="•"/>
            </a:pPr>
            <a:r>
              <a:rPr lang="en-GB" sz="1350">
                <a:ea typeface="+mn-lt"/>
                <a:cs typeface="+mn-lt"/>
              </a:rPr>
              <a:t>Improve accessibility with ARIA tags for reading 12-hour format.</a:t>
            </a:r>
            <a:endParaRPr lang="en-GB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GB" sz="1350" b="1">
                <a:cs typeface="Calibri"/>
              </a:rPr>
              <a:t>Outcome:</a:t>
            </a:r>
            <a:endParaRPr lang="en-GB" b="1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1350">
                <a:ea typeface="+mn-lt"/>
                <a:cs typeface="+mn-lt"/>
              </a:rPr>
              <a:t>Significantly enhances user experience through clear guidelines, auto-filling, 12-hour display, explicit indications, and stricter validation.</a:t>
            </a:r>
            <a:endParaRPr lang="en-GB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GB" sz="1350">
              <a:cs typeface="Calibri"/>
            </a:endParaRP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4406EF5E-452F-79A8-4A8D-80638F645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1" y="4041253"/>
            <a:ext cx="4174523" cy="246192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64E7FC5F-9323-B8FB-DB44-C327094BC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341739"/>
            <a:ext cx="4174524" cy="24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B30F1-EBAE-DE17-EEF7-ACC4824E5B69}"/>
              </a:ext>
            </a:extLst>
          </p:cNvPr>
          <p:cNvSpPr txBox="1"/>
          <p:nvPr/>
        </p:nvSpPr>
        <p:spPr>
          <a:xfrm>
            <a:off x="852667" y="2413337"/>
            <a:ext cx="782932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/>
                <a:cs typeface="Segoe UI"/>
              </a:rPr>
              <a:t>Update payment reconciliation endpoint to handle file uploads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Waste Permits. Text change in the form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Indoor Bulky Waste collections - Unnecessary bullet point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Garden Tidy Service form – remove reference to </a:t>
            </a:r>
            <a:r>
              <a:rPr lang="en-GB" dirty="0" err="1"/>
              <a:t>Keelman</a:t>
            </a:r>
            <a:r>
              <a:rPr lang="en-GB" dirty="0"/>
              <a:t> Homes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-apple-system"/>
              </a:rPr>
              <a:t>Housing complaints form - </a:t>
            </a:r>
            <a:r>
              <a:rPr lang="en-GB" dirty="0"/>
              <a:t>remove reference to </a:t>
            </a:r>
            <a:r>
              <a:rPr lang="en-GB" dirty="0" err="1"/>
              <a:t>Keelman</a:t>
            </a:r>
            <a:r>
              <a:rPr lang="en-GB" dirty="0"/>
              <a:t> Homes</a:t>
            </a:r>
            <a:endParaRPr lang="en-GB" b="0" i="0" dirty="0"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Change wording on replace a bin form so bin and bins are used consistently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Pest control appointments - add case reference numbers and View Case button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Skip membership expiry date prompt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Ongoing development of Temporary Traffic Regulation Order process to improve information around closure types, and automatic inclusion of ward, as well as some minor text and logic changes.</a:t>
            </a:r>
            <a:br>
              <a:rPr lang="en-GB" dirty="0"/>
            </a:b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6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27" y="2484493"/>
            <a:ext cx="10214841" cy="25992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Council Tax discovery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Scaffolding permits discovery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Business rate change of address form build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Payments  - bug fixes and code tidy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Walk and wheel referral form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Libraries bookings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969819" y="2474350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662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What's next?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6427" y="1560041"/>
            <a:ext cx="9177006" cy="327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8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Data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39A9-58CD-3BAA-C89F-30CAB87488D2}"/>
              </a:ext>
            </a:extLst>
          </p:cNvPr>
          <p:cNvSpPr txBox="1">
            <a:spLocks/>
          </p:cNvSpPr>
          <p:nvPr/>
        </p:nvSpPr>
        <p:spPr>
          <a:xfrm>
            <a:off x="897795" y="2191996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>
                <a:hlinkClick r:id="rId4"/>
              </a:rPr>
              <a:t>[DCE-7656] Refactor the filtering for Channel Data dashboard - Jira (gossinteractive.com)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>
                <a:ea typeface="+mn-lt"/>
                <a:cs typeface="+mn-lt"/>
                <a:hlinkClick r:id="rId5"/>
              </a:rPr>
              <a:t>[DCE-7917] Fix timeouts on Power BI refresh for Garden Waste Data - Jira (gossinteractive.com)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>
                <a:latin typeface="Calibri"/>
                <a:ea typeface="Calibri"/>
                <a:cs typeface="Calibri"/>
                <a:hlinkClick r:id="rId6"/>
              </a:rPr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2453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27" y="2325950"/>
            <a:ext cx="10214841" cy="38777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Business rates change of address discovery</a:t>
            </a:r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Uptake of Financial Assessments digital process</a:t>
            </a:r>
          </a:p>
          <a:p>
            <a:pPr marL="0" indent="0">
              <a:buNone/>
            </a:pP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Discovery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3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301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400">
              <a:latin typeface="Segoe UI Semilight"/>
              <a:cs typeface="Segoe UI Semilight"/>
            </a:endParaRPr>
          </a:p>
          <a:p>
            <a:pPr marL="0" indent="0">
              <a:buNone/>
            </a:pPr>
            <a:r>
              <a:rPr lang="en-GB" sz="2000">
                <a:latin typeface="Segoe UI Semibold"/>
                <a:cs typeface="Segoe UI Semibold"/>
              </a:rPr>
              <a:t>SEO </a:t>
            </a:r>
            <a:r>
              <a:rPr lang="en-GB" sz="2000" err="1">
                <a:latin typeface="Segoe UI Semibold"/>
                <a:cs typeface="Segoe UI Semibold"/>
              </a:rPr>
              <a:t>powerpoint</a:t>
            </a:r>
            <a:r>
              <a:rPr lang="en-GB" sz="2000">
                <a:latin typeface="Segoe UI Semibold"/>
                <a:cs typeface="Segoe UI Semibold"/>
              </a:rPr>
              <a:t> for content team</a:t>
            </a:r>
            <a:endParaRPr lang="en-GB" sz="20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br>
              <a:rPr lang="en-GB" sz="2000">
                <a:latin typeface="Segoe UI Semibold"/>
                <a:cs typeface="Segoe UI Semibold"/>
              </a:rPr>
            </a:br>
            <a:r>
              <a:rPr lang="en-GB" sz="2000">
                <a:latin typeface="Segoe UI Semibold"/>
                <a:cs typeface="Segoe UI Semibold"/>
                <a:hlinkClick r:id="rId3"/>
              </a:rPr>
              <a:t>Crib sheet for Libraries</a:t>
            </a:r>
            <a:r>
              <a:rPr lang="en-GB" sz="2000">
                <a:latin typeface="Segoe UI Semibold"/>
                <a:cs typeface="Segoe UI Semibold"/>
              </a:rPr>
              <a:t>  </a:t>
            </a: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endParaRPr lang="en-GB" sz="2400">
              <a:latin typeface="Segoe UI Semibold"/>
              <a:cs typeface="Segoe UI Semibold"/>
            </a:endParaRPr>
          </a:p>
          <a:p>
            <a:pPr lvl="1"/>
            <a:endParaRPr lang="en-GB" sz="2400">
              <a:latin typeface="Segoe UI Semibold"/>
              <a:cs typeface="Segoe UI Semibold"/>
            </a:endParaRPr>
          </a:p>
          <a:p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B0ECE05-CD95-8522-3913-C3AFB5E81C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32" t="9111" r="4517" b="62719"/>
          <a:stretch/>
        </p:blipFill>
        <p:spPr>
          <a:xfrm>
            <a:off x="923471" y="2261256"/>
            <a:ext cx="4394075" cy="23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6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372F-EF4A-FDD8-3722-317C3EC0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>
                <a:latin typeface="Segoe UI Semibold"/>
                <a:cs typeface="Segoe UI Semibold"/>
              </a:rPr>
              <a:t>Further improvements to Councillors pages and Employee wellbeing pages on the Intranet live 28/11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76FF7-BDD5-2942-A0BF-4DE01C2FD4A3}"/>
              </a:ext>
            </a:extLst>
          </p:cNvPr>
          <p:cNvSpPr txBox="1"/>
          <p:nvPr/>
        </p:nvSpPr>
        <p:spPr>
          <a:xfrm>
            <a:off x="1167492" y="5135335"/>
            <a:ext cx="59517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Employee health and wellbeing - Gateshead Intranet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Councillors - Gateshead Intranet</a:t>
            </a:r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4CBD70D-2F95-2E3E-0785-49C28ED9D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72" y="1571557"/>
            <a:ext cx="7560128" cy="32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endParaRPr lang="en-GB" sz="2400">
              <a:latin typeface="Segoe UI Semibold"/>
              <a:cs typeface="Segoe UI Semibold"/>
            </a:endParaRPr>
          </a:p>
          <a:p>
            <a:pPr lvl="1"/>
            <a:endParaRPr lang="en-GB" sz="2400">
              <a:latin typeface="Segoe UI Semibold"/>
              <a:cs typeface="Segoe UI Semibold"/>
            </a:endParaRPr>
          </a:p>
          <a:p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D212FD7E-065B-373A-104A-7E218A1AD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20" y="2299221"/>
            <a:ext cx="6737195" cy="37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endParaRPr lang="en-GB" sz="2400">
              <a:latin typeface="Segoe UI Semibold"/>
              <a:cs typeface="Segoe UI Semibold"/>
            </a:endParaRPr>
          </a:p>
          <a:p>
            <a:pPr lvl="1"/>
            <a:endParaRPr lang="en-GB" sz="2400">
              <a:latin typeface="Segoe UI Semibold"/>
              <a:cs typeface="Segoe UI Semibold"/>
            </a:endParaRPr>
          </a:p>
          <a:p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25C782D-61B8-6C6E-2ABD-F04FADECC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" r="168" b="1685"/>
          <a:stretch/>
        </p:blipFill>
        <p:spPr>
          <a:xfrm>
            <a:off x="794026" y="2222694"/>
            <a:ext cx="3653691" cy="3258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DF39AB-9B9B-E13F-AB73-178FC64A9237}"/>
              </a:ext>
            </a:extLst>
          </p:cNvPr>
          <p:cNvSpPr txBox="1"/>
          <p:nvPr/>
        </p:nvSpPr>
        <p:spPr>
          <a:xfrm>
            <a:off x="994317" y="1644804"/>
            <a:ext cx="70457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Public health, stay healthy, current health and wellbeing content </a:t>
            </a:r>
            <a:endParaRPr lang="en-GB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4A20DF6-938D-0C07-C03B-2F46958721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75" b="369"/>
          <a:stretch/>
        </p:blipFill>
        <p:spPr>
          <a:xfrm>
            <a:off x="4451660" y="2292505"/>
            <a:ext cx="3697394" cy="2505322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2F1CD54-A350-4108-5361-0F9E2486D4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6" t="117" r="5176" b="-335"/>
          <a:stretch/>
        </p:blipFill>
        <p:spPr>
          <a:xfrm>
            <a:off x="8134002" y="2292505"/>
            <a:ext cx="3701758" cy="27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0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548915"/>
            <a:ext cx="9177006" cy="505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>
                <a:latin typeface="Segoe UI Semilight"/>
                <a:cs typeface="Segoe UI Semilight"/>
              </a:rPr>
              <a:t>Streamlined content along with a faceted search list and map</a:t>
            </a: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endParaRPr lang="en-GB" sz="2400">
              <a:latin typeface="Segoe UI Semibold"/>
              <a:cs typeface="Segoe UI Semibold"/>
            </a:endParaRPr>
          </a:p>
          <a:p>
            <a:pPr lvl="1"/>
            <a:endParaRPr lang="en-GB" sz="2400">
              <a:latin typeface="Segoe UI Semibold"/>
              <a:cs typeface="Segoe UI Semibold"/>
            </a:endParaRPr>
          </a:p>
          <a:p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 descr="A screenshot of a medical program&#10;&#10;Description automatically generated">
            <a:extLst>
              <a:ext uri="{FF2B5EF4-FFF2-40B4-BE49-F238E27FC236}">
                <a16:creationId xmlns:a16="http://schemas.microsoft.com/office/drawing/2014/main" id="{6BA623E4-EE60-B768-C385-33D4E272B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6" y="2300868"/>
            <a:ext cx="3110400" cy="41148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8897FB7-5FCF-B349-F8DE-726BDBEC7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655" y="2300868"/>
            <a:ext cx="2862788" cy="4114800"/>
          </a:xfrm>
          <a:prstGeom prst="rect">
            <a:avLst/>
          </a:prstGeom>
        </p:spPr>
      </p:pic>
      <p:pic>
        <p:nvPicPr>
          <p:cNvPr id="11" name="Picture 10" descr="A screenshot of a keyword&#10;&#10;Description automatically generated">
            <a:extLst>
              <a:ext uri="{FF2B5EF4-FFF2-40B4-BE49-F238E27FC236}">
                <a16:creationId xmlns:a16="http://schemas.microsoft.com/office/drawing/2014/main" id="{2F3EEB47-D5B4-1639-89BC-C8B106C89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368" y="2300868"/>
            <a:ext cx="293150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7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7. 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z="2000">
              <a:latin typeface="Segoe UI Semibold"/>
              <a:cs typeface="Segoe UI Semibold"/>
            </a:endParaRPr>
          </a:p>
          <a:p>
            <a:endParaRPr lang="en-GB" sz="2400">
              <a:latin typeface="Segoe UI Semibold"/>
              <a:cs typeface="Segoe UI Semibold"/>
            </a:endParaRPr>
          </a:p>
          <a:p>
            <a:pPr lvl="1"/>
            <a:endParaRPr lang="en-GB" sz="2400">
              <a:latin typeface="Segoe UI Semibold"/>
              <a:cs typeface="Segoe UI Semibold"/>
            </a:endParaRPr>
          </a:p>
          <a:p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5BEE0F9-6C35-04E7-217E-BF4FDC591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69" y="2217347"/>
            <a:ext cx="9803780" cy="4133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6BA25-4668-F0F2-C376-647D1C522FA9}"/>
              </a:ext>
            </a:extLst>
          </p:cNvPr>
          <p:cNvSpPr txBox="1"/>
          <p:nvPr/>
        </p:nvSpPr>
        <p:spPr>
          <a:xfrm>
            <a:off x="929267" y="1681975"/>
            <a:ext cx="65810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Organisations and groups listed on Stay healthy content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5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6" ma:contentTypeDescription="Create a new document." ma:contentTypeScope="" ma:versionID="16e4a00377e33fb29ef050d1698be58e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9b937920a9803264e872f8deef872c1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http://schemas.microsoft.com/office/2006/metadata/properties"/>
    <ds:schemaRef ds:uri="a9b14026-4734-489e-8f15-b25a46bca78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c8e648f4-8199-4cf4-a3ba-75450ed0a1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38C38E-DB23-47E9-B7FB-15B605F24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b14026-4734-489e-8f15-b25a46bca782"/>
    <ds:schemaRef ds:uri="c8e648f4-8199-4cf4-a3ba-75450ed0a1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Widescreen</PresentationFormat>
  <Paragraphs>203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Segoe UI</vt:lpstr>
      <vt:lpstr>Segoe UI Semibold</vt:lpstr>
      <vt:lpstr>Segoe UI Semilight</vt:lpstr>
      <vt:lpstr>Office Theme</vt:lpstr>
      <vt:lpstr>Sprint 7 Show and Tell 29/11/2023</vt:lpstr>
      <vt:lpstr>Sprint 7. </vt:lpstr>
      <vt:lpstr>Sprint 7. </vt:lpstr>
      <vt:lpstr>Sprint 7. </vt:lpstr>
      <vt:lpstr>Further improvements to Councillors pages and Employee wellbeing pages on the Intranet live 28/11</vt:lpstr>
      <vt:lpstr>Sprint 7. </vt:lpstr>
      <vt:lpstr>Sprint 7. </vt:lpstr>
      <vt:lpstr>Sprint 7. </vt:lpstr>
      <vt:lpstr>Sprint 7. </vt:lpstr>
      <vt:lpstr>Sprint 7. </vt:lpstr>
      <vt:lpstr>Sprint 7. </vt:lpstr>
      <vt:lpstr>Sprint 7. </vt:lpstr>
      <vt:lpstr>Sprint 7. </vt:lpstr>
      <vt:lpstr>Sprint 7. </vt:lpstr>
      <vt:lpstr>Sprint 7. </vt:lpstr>
      <vt:lpstr>Sprint 7.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lastModifiedBy>Gary Williamson</cp:lastModifiedBy>
  <cp:revision>2</cp:revision>
  <dcterms:created xsi:type="dcterms:W3CDTF">2022-01-17T11:39:30Z</dcterms:created>
  <dcterms:modified xsi:type="dcterms:W3CDTF">2023-11-29T13:42:23Z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