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307" r:id="rId5"/>
    <p:sldId id="327" r:id="rId6"/>
    <p:sldId id="349" r:id="rId7"/>
    <p:sldId id="350" r:id="rId8"/>
    <p:sldId id="357" r:id="rId9"/>
    <p:sldId id="358" r:id="rId10"/>
    <p:sldId id="360" r:id="rId11"/>
    <p:sldId id="341" r:id="rId12"/>
    <p:sldId id="351" r:id="rId13"/>
    <p:sldId id="352" r:id="rId14"/>
    <p:sldId id="353" r:id="rId15"/>
    <p:sldId id="355" r:id="rId16"/>
    <p:sldId id="356" r:id="rId17"/>
    <p:sldId id="361" r:id="rId18"/>
    <p:sldId id="362" r:id="rId19"/>
    <p:sldId id="363" r:id="rId20"/>
    <p:sldId id="343" r:id="rId21"/>
    <p:sldId id="364" r:id="rId22"/>
    <p:sldId id="345" r:id="rId23"/>
    <p:sldId id="344" r:id="rId24"/>
    <p:sldId id="346" r:id="rId25"/>
    <p:sldId id="348" r:id="rId26"/>
    <p:sldId id="365" r:id="rId27"/>
    <p:sldId id="342" r:id="rId28"/>
    <p:sldId id="32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2AA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8F3BAD-937D-4384-9587-48CF073E5705}" v="11" dt="2023-11-14T19:25:35.661"/>
    <p1510:client id="{7222CA3D-E4E7-4697-86D8-2C8F771FDCD1}" v="597" vWet="599" dt="2023-11-15T13:03:35.668"/>
    <p1510:client id="{7EAC8BA8-DEB0-42C5-8298-881BCB1227B7}" v="312" dt="2023-11-14T15:08:23.445"/>
    <p1510:client id="{81831AD4-E413-4C4E-865C-DDC3ECFF0275}" v="486" dt="2023-11-14T15:46:54.535"/>
    <p1510:client id="{A0344A5D-9711-2288-A3B8-84ED71FF66BC}" v="195" dt="2023-11-15T13:03:37.399"/>
    <p1510:client id="{DDAA5D3A-7498-4EE2-9FBE-A86877BF7841}" v="5" dt="2023-11-14T18:32:15.670"/>
    <p1510:client id="{E2A3141E-8447-4BBB-8F7A-9EAD978B7758}" v="101" vWet="103" dt="2023-11-14T13:39:30.092"/>
    <p1510:client id="{EF6E6351-2BE6-498B-B767-BD67E6827E06}" v="171" dt="2023-11-14T13:50:24.056"/>
    <p1510:client id="{FA31AA09-29EE-4E61-9033-D164786B6973}" v="109" dt="2023-11-15T12:08:46.773"/>
    <p1510:client id="{FEE99D54-4289-0FAF-69B8-BC0FD0A1FC01}" v="6" dt="2023-11-14T14:23:52.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customXml" Target="../customXml/item3.xml" Id="rId3" /><Relationship Type="http://schemas.openxmlformats.org/officeDocument/2006/relationships/slide" Target="slides/slide17.xml" Id="rId21" /><Relationship Type="http://schemas.openxmlformats.org/officeDocument/2006/relationships/tableStyles" Target="tableStyles.xml" Id="rId34"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theme" Target="theme/theme1.xml" Id="rId33"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slide" Target="slides/slide25.xml" Id="rId29"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viewProps" Target="viewProps.xml" Id="rId32"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microsoft.com/office/2015/10/relationships/revisionInfo" Target="revisionInfo.xml" Id="rId36"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presProps" Target="presProps.xml" Id="rId31"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notesMaster" Target="notesMasters/notesMaster1.xml" Id="rId30" /><Relationship Type="http://schemas.openxmlformats.org/officeDocument/2006/relationships/slide" Target="slides/slide4.xml" Id="rId8"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9BA9D-0BD4-1749-847F-F87D8611D87D}"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33E2A-BD3B-F743-A8AB-B483CECD30CF}" type="slidenum">
              <a:rPr lang="en-US" smtClean="0"/>
              <a:t>‹#›</a:t>
            </a:fld>
            <a:endParaRPr lang="en-US"/>
          </a:p>
        </p:txBody>
      </p:sp>
    </p:spTree>
    <p:extLst>
      <p:ext uri="{BB962C8B-B14F-4D97-AF65-F5344CB8AC3E}">
        <p14:creationId xmlns:p14="http://schemas.microsoft.com/office/powerpoint/2010/main" val="4243040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2</a:t>
            </a:fld>
            <a:endParaRPr lang="en-US"/>
          </a:p>
        </p:txBody>
      </p:sp>
    </p:spTree>
    <p:extLst>
      <p:ext uri="{BB962C8B-B14F-4D97-AF65-F5344CB8AC3E}">
        <p14:creationId xmlns:p14="http://schemas.microsoft.com/office/powerpoint/2010/main" val="1825702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11</a:t>
            </a:fld>
            <a:endParaRPr lang="en-US"/>
          </a:p>
        </p:txBody>
      </p:sp>
    </p:spTree>
    <p:extLst>
      <p:ext uri="{BB962C8B-B14F-4D97-AF65-F5344CB8AC3E}">
        <p14:creationId xmlns:p14="http://schemas.microsoft.com/office/powerpoint/2010/main" val="413355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12</a:t>
            </a:fld>
            <a:endParaRPr lang="en-US"/>
          </a:p>
        </p:txBody>
      </p:sp>
    </p:spTree>
    <p:extLst>
      <p:ext uri="{BB962C8B-B14F-4D97-AF65-F5344CB8AC3E}">
        <p14:creationId xmlns:p14="http://schemas.microsoft.com/office/powerpoint/2010/main" val="413355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13</a:t>
            </a:fld>
            <a:endParaRPr lang="en-US"/>
          </a:p>
        </p:txBody>
      </p:sp>
    </p:spTree>
    <p:extLst>
      <p:ext uri="{BB962C8B-B14F-4D97-AF65-F5344CB8AC3E}">
        <p14:creationId xmlns:p14="http://schemas.microsoft.com/office/powerpoint/2010/main" val="4015309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14</a:t>
            </a:fld>
            <a:endParaRPr lang="en-US"/>
          </a:p>
        </p:txBody>
      </p:sp>
    </p:spTree>
    <p:extLst>
      <p:ext uri="{BB962C8B-B14F-4D97-AF65-F5344CB8AC3E}">
        <p14:creationId xmlns:p14="http://schemas.microsoft.com/office/powerpoint/2010/main" val="943746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15</a:t>
            </a:fld>
            <a:endParaRPr lang="en-US"/>
          </a:p>
        </p:txBody>
      </p:sp>
    </p:spTree>
    <p:extLst>
      <p:ext uri="{BB962C8B-B14F-4D97-AF65-F5344CB8AC3E}">
        <p14:creationId xmlns:p14="http://schemas.microsoft.com/office/powerpoint/2010/main" val="2228398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16</a:t>
            </a:fld>
            <a:endParaRPr lang="en-US"/>
          </a:p>
        </p:txBody>
      </p:sp>
    </p:spTree>
    <p:extLst>
      <p:ext uri="{BB962C8B-B14F-4D97-AF65-F5344CB8AC3E}">
        <p14:creationId xmlns:p14="http://schemas.microsoft.com/office/powerpoint/2010/main" val="3222455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17</a:t>
            </a:fld>
            <a:endParaRPr lang="en-US"/>
          </a:p>
        </p:txBody>
      </p:sp>
    </p:spTree>
    <p:extLst>
      <p:ext uri="{BB962C8B-B14F-4D97-AF65-F5344CB8AC3E}">
        <p14:creationId xmlns:p14="http://schemas.microsoft.com/office/powerpoint/2010/main" val="2814767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18</a:t>
            </a:fld>
            <a:endParaRPr lang="en-US"/>
          </a:p>
        </p:txBody>
      </p:sp>
    </p:spTree>
    <p:extLst>
      <p:ext uri="{BB962C8B-B14F-4D97-AF65-F5344CB8AC3E}">
        <p14:creationId xmlns:p14="http://schemas.microsoft.com/office/powerpoint/2010/main" val="137930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19</a:t>
            </a:fld>
            <a:endParaRPr lang="en-US"/>
          </a:p>
        </p:txBody>
      </p:sp>
    </p:spTree>
    <p:extLst>
      <p:ext uri="{BB962C8B-B14F-4D97-AF65-F5344CB8AC3E}">
        <p14:creationId xmlns:p14="http://schemas.microsoft.com/office/powerpoint/2010/main" val="1829654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20</a:t>
            </a:fld>
            <a:endParaRPr lang="en-US"/>
          </a:p>
        </p:txBody>
      </p:sp>
    </p:spTree>
    <p:extLst>
      <p:ext uri="{BB962C8B-B14F-4D97-AF65-F5344CB8AC3E}">
        <p14:creationId xmlns:p14="http://schemas.microsoft.com/office/powerpoint/2010/main" val="3630885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3</a:t>
            </a:fld>
            <a:endParaRPr lang="en-US"/>
          </a:p>
        </p:txBody>
      </p:sp>
    </p:spTree>
    <p:extLst>
      <p:ext uri="{BB962C8B-B14F-4D97-AF65-F5344CB8AC3E}">
        <p14:creationId xmlns:p14="http://schemas.microsoft.com/office/powerpoint/2010/main" val="71761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21</a:t>
            </a:fld>
            <a:endParaRPr lang="en-US"/>
          </a:p>
        </p:txBody>
      </p:sp>
    </p:spTree>
    <p:extLst>
      <p:ext uri="{BB962C8B-B14F-4D97-AF65-F5344CB8AC3E}">
        <p14:creationId xmlns:p14="http://schemas.microsoft.com/office/powerpoint/2010/main" val="3630885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22</a:t>
            </a:fld>
            <a:endParaRPr lang="en-US"/>
          </a:p>
        </p:txBody>
      </p:sp>
    </p:spTree>
    <p:extLst>
      <p:ext uri="{BB962C8B-B14F-4D97-AF65-F5344CB8AC3E}">
        <p14:creationId xmlns:p14="http://schemas.microsoft.com/office/powerpoint/2010/main" val="3823899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23</a:t>
            </a:fld>
            <a:endParaRPr lang="en-US"/>
          </a:p>
        </p:txBody>
      </p:sp>
    </p:spTree>
    <p:extLst>
      <p:ext uri="{BB962C8B-B14F-4D97-AF65-F5344CB8AC3E}">
        <p14:creationId xmlns:p14="http://schemas.microsoft.com/office/powerpoint/2010/main" val="3755158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24</a:t>
            </a:fld>
            <a:endParaRPr lang="en-US"/>
          </a:p>
        </p:txBody>
      </p:sp>
    </p:spTree>
    <p:extLst>
      <p:ext uri="{BB962C8B-B14F-4D97-AF65-F5344CB8AC3E}">
        <p14:creationId xmlns:p14="http://schemas.microsoft.com/office/powerpoint/2010/main" val="265886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4</a:t>
            </a:fld>
            <a:endParaRPr lang="en-US"/>
          </a:p>
        </p:txBody>
      </p:sp>
    </p:spTree>
    <p:extLst>
      <p:ext uri="{BB962C8B-B14F-4D97-AF65-F5344CB8AC3E}">
        <p14:creationId xmlns:p14="http://schemas.microsoft.com/office/powerpoint/2010/main" val="213011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5</a:t>
            </a:fld>
            <a:endParaRPr lang="en-US"/>
          </a:p>
        </p:txBody>
      </p:sp>
    </p:spTree>
    <p:extLst>
      <p:ext uri="{BB962C8B-B14F-4D97-AF65-F5344CB8AC3E}">
        <p14:creationId xmlns:p14="http://schemas.microsoft.com/office/powerpoint/2010/main" val="326727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6</a:t>
            </a:fld>
            <a:endParaRPr lang="en-US"/>
          </a:p>
        </p:txBody>
      </p:sp>
    </p:spTree>
    <p:extLst>
      <p:ext uri="{BB962C8B-B14F-4D97-AF65-F5344CB8AC3E}">
        <p14:creationId xmlns:p14="http://schemas.microsoft.com/office/powerpoint/2010/main" val="495058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7</a:t>
            </a:fld>
            <a:endParaRPr lang="en-US"/>
          </a:p>
        </p:txBody>
      </p:sp>
    </p:spTree>
    <p:extLst>
      <p:ext uri="{BB962C8B-B14F-4D97-AF65-F5344CB8AC3E}">
        <p14:creationId xmlns:p14="http://schemas.microsoft.com/office/powerpoint/2010/main" val="2811480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8</a:t>
            </a:fld>
            <a:endParaRPr lang="en-US"/>
          </a:p>
        </p:txBody>
      </p:sp>
    </p:spTree>
    <p:extLst>
      <p:ext uri="{BB962C8B-B14F-4D97-AF65-F5344CB8AC3E}">
        <p14:creationId xmlns:p14="http://schemas.microsoft.com/office/powerpoint/2010/main" val="152640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9</a:t>
            </a:fld>
            <a:endParaRPr lang="en-US"/>
          </a:p>
        </p:txBody>
      </p:sp>
    </p:spTree>
    <p:extLst>
      <p:ext uri="{BB962C8B-B14F-4D97-AF65-F5344CB8AC3E}">
        <p14:creationId xmlns:p14="http://schemas.microsoft.com/office/powerpoint/2010/main" val="3306464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10</a:t>
            </a:fld>
            <a:endParaRPr lang="en-US"/>
          </a:p>
        </p:txBody>
      </p:sp>
    </p:spTree>
    <p:extLst>
      <p:ext uri="{BB962C8B-B14F-4D97-AF65-F5344CB8AC3E}">
        <p14:creationId xmlns:p14="http://schemas.microsoft.com/office/powerpoint/2010/main" val="2676142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BA9A-C77A-4A67-8E59-10A352148B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647837-D51B-494E-8C36-C96E6E9A7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3C9F06-9132-4C02-8FC7-85BD52C77BC4}"/>
              </a:ext>
            </a:extLst>
          </p:cNvPr>
          <p:cNvSpPr>
            <a:spLocks noGrp="1"/>
          </p:cNvSpPr>
          <p:nvPr>
            <p:ph type="dt" sz="half" idx="10"/>
          </p:nvPr>
        </p:nvSpPr>
        <p:spPr/>
        <p:txBody>
          <a:bodyPr/>
          <a:lstStyle/>
          <a:p>
            <a:fld id="{E63E3622-1566-46DD-B4B8-2F4975B3D9F4}" type="datetimeFigureOut">
              <a:rPr lang="en-GB" smtClean="0"/>
              <a:t>15/11/2023</a:t>
            </a:fld>
            <a:endParaRPr lang="en-GB"/>
          </a:p>
        </p:txBody>
      </p:sp>
      <p:sp>
        <p:nvSpPr>
          <p:cNvPr id="5" name="Footer Placeholder 4">
            <a:extLst>
              <a:ext uri="{FF2B5EF4-FFF2-40B4-BE49-F238E27FC236}">
                <a16:creationId xmlns:a16="http://schemas.microsoft.com/office/drawing/2014/main" id="{95B5475D-0658-434F-AAC4-AB481ED264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62D60C-E629-4645-B416-BCEC73D3A1C4}"/>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4263260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9B9B-FBDA-4FAA-9EEE-75F35EA064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37CC32-6330-491F-A16D-A2C315F35C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FD25E8-1C1E-40E3-9FF2-AB8BE9AFEB7F}"/>
              </a:ext>
            </a:extLst>
          </p:cNvPr>
          <p:cNvSpPr>
            <a:spLocks noGrp="1"/>
          </p:cNvSpPr>
          <p:nvPr>
            <p:ph type="dt" sz="half" idx="10"/>
          </p:nvPr>
        </p:nvSpPr>
        <p:spPr/>
        <p:txBody>
          <a:bodyPr/>
          <a:lstStyle/>
          <a:p>
            <a:fld id="{E63E3622-1566-46DD-B4B8-2F4975B3D9F4}" type="datetimeFigureOut">
              <a:rPr lang="en-GB" smtClean="0"/>
              <a:t>15/11/2023</a:t>
            </a:fld>
            <a:endParaRPr lang="en-GB"/>
          </a:p>
        </p:txBody>
      </p:sp>
      <p:sp>
        <p:nvSpPr>
          <p:cNvPr id="5" name="Footer Placeholder 4">
            <a:extLst>
              <a:ext uri="{FF2B5EF4-FFF2-40B4-BE49-F238E27FC236}">
                <a16:creationId xmlns:a16="http://schemas.microsoft.com/office/drawing/2014/main" id="{560F2216-A6D8-452F-A681-D2B8E7C750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2024B7-5183-4904-8CD6-C1DF42DB83DB}"/>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7788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6F6057-81C4-4561-A4C1-ED7DBE7331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2202B9-65F7-4502-9841-2962250FF7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129262-6F22-47A7-AF02-D68C7A1CD90E}"/>
              </a:ext>
            </a:extLst>
          </p:cNvPr>
          <p:cNvSpPr>
            <a:spLocks noGrp="1"/>
          </p:cNvSpPr>
          <p:nvPr>
            <p:ph type="dt" sz="half" idx="10"/>
          </p:nvPr>
        </p:nvSpPr>
        <p:spPr/>
        <p:txBody>
          <a:bodyPr/>
          <a:lstStyle/>
          <a:p>
            <a:fld id="{E63E3622-1566-46DD-B4B8-2F4975B3D9F4}" type="datetimeFigureOut">
              <a:rPr lang="en-GB" smtClean="0"/>
              <a:t>15/11/2023</a:t>
            </a:fld>
            <a:endParaRPr lang="en-GB"/>
          </a:p>
        </p:txBody>
      </p:sp>
      <p:sp>
        <p:nvSpPr>
          <p:cNvPr id="5" name="Footer Placeholder 4">
            <a:extLst>
              <a:ext uri="{FF2B5EF4-FFF2-40B4-BE49-F238E27FC236}">
                <a16:creationId xmlns:a16="http://schemas.microsoft.com/office/drawing/2014/main" id="{5CFC54C7-1DD7-4970-BA2E-2A2FA2B808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14F3C9-F560-48BC-8B1D-A3E0DD7659E8}"/>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34894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C8EE-4BE3-416B-BC45-8591EDF4B8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5EBA7E-1904-4981-AA77-0FF031991D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3059AB-5846-4A3C-82E7-F74C3E8B0D6B}"/>
              </a:ext>
            </a:extLst>
          </p:cNvPr>
          <p:cNvSpPr>
            <a:spLocks noGrp="1"/>
          </p:cNvSpPr>
          <p:nvPr>
            <p:ph type="dt" sz="half" idx="10"/>
          </p:nvPr>
        </p:nvSpPr>
        <p:spPr/>
        <p:txBody>
          <a:bodyPr/>
          <a:lstStyle/>
          <a:p>
            <a:fld id="{E63E3622-1566-46DD-B4B8-2F4975B3D9F4}" type="datetimeFigureOut">
              <a:rPr lang="en-GB" smtClean="0"/>
              <a:t>15/11/2023</a:t>
            </a:fld>
            <a:endParaRPr lang="en-GB"/>
          </a:p>
        </p:txBody>
      </p:sp>
      <p:sp>
        <p:nvSpPr>
          <p:cNvPr id="5" name="Footer Placeholder 4">
            <a:extLst>
              <a:ext uri="{FF2B5EF4-FFF2-40B4-BE49-F238E27FC236}">
                <a16:creationId xmlns:a16="http://schemas.microsoft.com/office/drawing/2014/main" id="{58D51B17-74ED-4EDB-BBDD-B5FDF2FDAC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48A594-5717-4584-BE0F-00D215923B62}"/>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2522938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6EBE9-E63F-4185-A3D0-17D3B8DC7B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67D69C-605F-4B60-8E66-7B11086FAD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E05AD4-C00C-47E3-8FB2-9A554DBE2E2F}"/>
              </a:ext>
            </a:extLst>
          </p:cNvPr>
          <p:cNvSpPr>
            <a:spLocks noGrp="1"/>
          </p:cNvSpPr>
          <p:nvPr>
            <p:ph type="dt" sz="half" idx="10"/>
          </p:nvPr>
        </p:nvSpPr>
        <p:spPr/>
        <p:txBody>
          <a:bodyPr/>
          <a:lstStyle/>
          <a:p>
            <a:fld id="{E63E3622-1566-46DD-B4B8-2F4975B3D9F4}" type="datetimeFigureOut">
              <a:rPr lang="en-GB" smtClean="0"/>
              <a:t>15/11/2023</a:t>
            </a:fld>
            <a:endParaRPr lang="en-GB"/>
          </a:p>
        </p:txBody>
      </p:sp>
      <p:sp>
        <p:nvSpPr>
          <p:cNvPr id="5" name="Footer Placeholder 4">
            <a:extLst>
              <a:ext uri="{FF2B5EF4-FFF2-40B4-BE49-F238E27FC236}">
                <a16:creationId xmlns:a16="http://schemas.microsoft.com/office/drawing/2014/main" id="{DBB53643-E2D9-4E95-8EB7-8442B4143E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79FFAB-C409-4E3A-AFDD-34F6EE5CE4CD}"/>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359414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A9D9-A74F-4C68-8B46-2B8AAE30E3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278FDE-5819-4D48-98B4-1CC6BABD87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BBEA7-D7C0-47B7-B987-59E730B5DB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CD3473-1E08-4D05-BFA8-9DA362B78FA0}"/>
              </a:ext>
            </a:extLst>
          </p:cNvPr>
          <p:cNvSpPr>
            <a:spLocks noGrp="1"/>
          </p:cNvSpPr>
          <p:nvPr>
            <p:ph type="dt" sz="half" idx="10"/>
          </p:nvPr>
        </p:nvSpPr>
        <p:spPr/>
        <p:txBody>
          <a:bodyPr/>
          <a:lstStyle/>
          <a:p>
            <a:fld id="{E63E3622-1566-46DD-B4B8-2F4975B3D9F4}" type="datetimeFigureOut">
              <a:rPr lang="en-GB" smtClean="0"/>
              <a:t>15/11/2023</a:t>
            </a:fld>
            <a:endParaRPr lang="en-GB"/>
          </a:p>
        </p:txBody>
      </p:sp>
      <p:sp>
        <p:nvSpPr>
          <p:cNvPr id="6" name="Footer Placeholder 5">
            <a:extLst>
              <a:ext uri="{FF2B5EF4-FFF2-40B4-BE49-F238E27FC236}">
                <a16:creationId xmlns:a16="http://schemas.microsoft.com/office/drawing/2014/main" id="{A61859B2-92B7-4042-8C99-52EBE2BD59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B7D988-0FDE-4544-A4C7-62159B5F84E8}"/>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892230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C36A-7045-43C1-8F0A-47CCADA2DA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1056E1-2FDB-48AA-8C84-829421BC9F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D6F92C-9358-41A6-9F0B-B9E0D60499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F77C71-BB7B-4350-90A4-31A138490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50A390-6899-4467-A98F-E136605A03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1DBB77C-6916-4DE1-9B28-7571D7A9384E}"/>
              </a:ext>
            </a:extLst>
          </p:cNvPr>
          <p:cNvSpPr>
            <a:spLocks noGrp="1"/>
          </p:cNvSpPr>
          <p:nvPr>
            <p:ph type="dt" sz="half" idx="10"/>
          </p:nvPr>
        </p:nvSpPr>
        <p:spPr/>
        <p:txBody>
          <a:bodyPr/>
          <a:lstStyle/>
          <a:p>
            <a:fld id="{E63E3622-1566-46DD-B4B8-2F4975B3D9F4}" type="datetimeFigureOut">
              <a:rPr lang="en-GB" smtClean="0"/>
              <a:t>15/11/2023</a:t>
            </a:fld>
            <a:endParaRPr lang="en-GB"/>
          </a:p>
        </p:txBody>
      </p:sp>
      <p:sp>
        <p:nvSpPr>
          <p:cNvPr id="8" name="Footer Placeholder 7">
            <a:extLst>
              <a:ext uri="{FF2B5EF4-FFF2-40B4-BE49-F238E27FC236}">
                <a16:creationId xmlns:a16="http://schemas.microsoft.com/office/drawing/2014/main" id="{09BC9CA3-E59D-4F63-AAFB-9B74914B5D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F73ABE4-F3E4-4C47-84DD-67C748D3E569}"/>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10159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6354-3E90-4DF9-9EBF-8273E31734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C258DC-C919-4925-AA79-1F26EC29D48B}"/>
              </a:ext>
            </a:extLst>
          </p:cNvPr>
          <p:cNvSpPr>
            <a:spLocks noGrp="1"/>
          </p:cNvSpPr>
          <p:nvPr>
            <p:ph type="dt" sz="half" idx="10"/>
          </p:nvPr>
        </p:nvSpPr>
        <p:spPr/>
        <p:txBody>
          <a:bodyPr/>
          <a:lstStyle/>
          <a:p>
            <a:fld id="{E63E3622-1566-46DD-B4B8-2F4975B3D9F4}" type="datetimeFigureOut">
              <a:rPr lang="en-GB" smtClean="0"/>
              <a:t>15/11/2023</a:t>
            </a:fld>
            <a:endParaRPr lang="en-GB"/>
          </a:p>
        </p:txBody>
      </p:sp>
      <p:sp>
        <p:nvSpPr>
          <p:cNvPr id="4" name="Footer Placeholder 3">
            <a:extLst>
              <a:ext uri="{FF2B5EF4-FFF2-40B4-BE49-F238E27FC236}">
                <a16:creationId xmlns:a16="http://schemas.microsoft.com/office/drawing/2014/main" id="{25395BF3-BC3B-4183-8699-85540616EB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966962-BDCC-4827-A3CE-9B7469C647EA}"/>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89766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3DE9FC-699D-4CD3-910B-42F87815B507}"/>
              </a:ext>
            </a:extLst>
          </p:cNvPr>
          <p:cNvSpPr>
            <a:spLocks noGrp="1"/>
          </p:cNvSpPr>
          <p:nvPr>
            <p:ph type="dt" sz="half" idx="10"/>
          </p:nvPr>
        </p:nvSpPr>
        <p:spPr/>
        <p:txBody>
          <a:bodyPr/>
          <a:lstStyle/>
          <a:p>
            <a:fld id="{E63E3622-1566-46DD-B4B8-2F4975B3D9F4}" type="datetimeFigureOut">
              <a:rPr lang="en-GB" smtClean="0"/>
              <a:t>15/11/2023</a:t>
            </a:fld>
            <a:endParaRPr lang="en-GB"/>
          </a:p>
        </p:txBody>
      </p:sp>
      <p:sp>
        <p:nvSpPr>
          <p:cNvPr id="3" name="Footer Placeholder 2">
            <a:extLst>
              <a:ext uri="{FF2B5EF4-FFF2-40B4-BE49-F238E27FC236}">
                <a16:creationId xmlns:a16="http://schemas.microsoft.com/office/drawing/2014/main" id="{0FEA21A8-6F79-4D36-8E46-783D611D8D6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FB1BCC-848D-41BA-AB45-178467A8D9C1}"/>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84585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E709-EB52-4A05-B926-42C35CE9F0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B3156C-D59F-4173-8E5D-1A8F9B9CC8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EB0E7D-3180-48A3-88CB-D207B7BBAA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D069DE-BDC9-46EB-A1F9-17B8D98F4204}"/>
              </a:ext>
            </a:extLst>
          </p:cNvPr>
          <p:cNvSpPr>
            <a:spLocks noGrp="1"/>
          </p:cNvSpPr>
          <p:nvPr>
            <p:ph type="dt" sz="half" idx="10"/>
          </p:nvPr>
        </p:nvSpPr>
        <p:spPr/>
        <p:txBody>
          <a:bodyPr/>
          <a:lstStyle/>
          <a:p>
            <a:fld id="{E63E3622-1566-46DD-B4B8-2F4975B3D9F4}" type="datetimeFigureOut">
              <a:rPr lang="en-GB" smtClean="0"/>
              <a:t>15/11/2023</a:t>
            </a:fld>
            <a:endParaRPr lang="en-GB"/>
          </a:p>
        </p:txBody>
      </p:sp>
      <p:sp>
        <p:nvSpPr>
          <p:cNvPr id="6" name="Footer Placeholder 5">
            <a:extLst>
              <a:ext uri="{FF2B5EF4-FFF2-40B4-BE49-F238E27FC236}">
                <a16:creationId xmlns:a16="http://schemas.microsoft.com/office/drawing/2014/main" id="{033E4272-210E-49E8-BD2B-AC830BD1EB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A1E4A7-E41A-411D-9603-72BA0EF25034}"/>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424899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446C-2DDB-48C1-AC2C-04B24DE95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DA8219F-E969-4B1B-B095-4DF89FA687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EB8440-B398-455A-9F81-E424FD11E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CEE4AE-289C-42C2-95CC-FA729C36D777}"/>
              </a:ext>
            </a:extLst>
          </p:cNvPr>
          <p:cNvSpPr>
            <a:spLocks noGrp="1"/>
          </p:cNvSpPr>
          <p:nvPr>
            <p:ph type="dt" sz="half" idx="10"/>
          </p:nvPr>
        </p:nvSpPr>
        <p:spPr/>
        <p:txBody>
          <a:bodyPr/>
          <a:lstStyle/>
          <a:p>
            <a:fld id="{E63E3622-1566-46DD-B4B8-2F4975B3D9F4}" type="datetimeFigureOut">
              <a:rPr lang="en-GB" smtClean="0"/>
              <a:t>15/11/2023</a:t>
            </a:fld>
            <a:endParaRPr lang="en-GB"/>
          </a:p>
        </p:txBody>
      </p:sp>
      <p:sp>
        <p:nvSpPr>
          <p:cNvPr id="6" name="Footer Placeholder 5">
            <a:extLst>
              <a:ext uri="{FF2B5EF4-FFF2-40B4-BE49-F238E27FC236}">
                <a16:creationId xmlns:a16="http://schemas.microsoft.com/office/drawing/2014/main" id="{6FB4745C-BBB3-4297-BFFA-15700995B1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40C425-CC09-4715-9780-B19D4A94C650}"/>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39187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D7A140-9090-4E30-B6BF-F15CD01489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EB024E-C1E2-4471-9162-49C5B8AC24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ACE3B1-A710-462F-B846-19E7FE45FF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E3622-1566-46DD-B4B8-2F4975B3D9F4}" type="datetimeFigureOut">
              <a:rPr lang="en-GB" smtClean="0"/>
              <a:t>15/11/2023</a:t>
            </a:fld>
            <a:endParaRPr lang="en-GB"/>
          </a:p>
        </p:txBody>
      </p:sp>
      <p:sp>
        <p:nvSpPr>
          <p:cNvPr id="5" name="Footer Placeholder 4">
            <a:extLst>
              <a:ext uri="{FF2B5EF4-FFF2-40B4-BE49-F238E27FC236}">
                <a16:creationId xmlns:a16="http://schemas.microsoft.com/office/drawing/2014/main" id="{02B16F04-FEF5-4E0E-BEC1-4DA0A9CE7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421BA7-AA30-44CA-B290-EA3AD0F69B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B643C-20DF-4476-882E-4D255A6CC187}" type="slidenum">
              <a:rPr lang="en-GB" smtClean="0"/>
              <a:t>‹#›</a:t>
            </a:fld>
            <a:endParaRPr lang="en-GB"/>
          </a:p>
        </p:txBody>
      </p:sp>
    </p:spTree>
    <p:extLst>
      <p:ext uri="{BB962C8B-B14F-4D97-AF65-F5344CB8AC3E}">
        <p14:creationId xmlns:p14="http://schemas.microsoft.com/office/powerpoint/2010/main" val="821373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jira.gossinteractive.com/browse/DCE-7682" TargetMode="External"/><Relationship Id="rId5" Type="http://schemas.openxmlformats.org/officeDocument/2006/relationships/hyperlink" Target="https://jira.gossinteractive.com/browse/DCE-7691" TargetMode="External"/><Relationship Id="rId4" Type="http://schemas.openxmlformats.org/officeDocument/2006/relationships/hyperlink" Target="https://jira.gossinteractive.com/browse/DCE-767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jira.gossinteractive.com/browse/DCE-777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jira.gossinteractive.com/browse/DCE-7772" TargetMode="External"/><Relationship Id="rId5" Type="http://schemas.openxmlformats.org/officeDocument/2006/relationships/hyperlink" Target="https://jira.gossinteractive.com/browse/DCE-7691" TargetMode="External"/><Relationship Id="rId4" Type="http://schemas.openxmlformats.org/officeDocument/2006/relationships/hyperlink" Target="https://jira.gossinteractive.com/browse/DCE-767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links/exHSqdFzD7?ctid=09fbb979-4317-4d21-9cb6-e58811169cd8&amp;pbi_source=linkShare&amp;bookmarkGuid=477abff1-0b5b-4e9f-904d-9e695a7bae6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jira.gossinteractive.com/browse/DCE-768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uttered&#10;&#10;Description automatically generated">
            <a:extLst>
              <a:ext uri="{FF2B5EF4-FFF2-40B4-BE49-F238E27FC236}">
                <a16:creationId xmlns:a16="http://schemas.microsoft.com/office/drawing/2014/main" id="{18CA97BE-5531-84DB-970F-4E75E12EC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0841FB-07D5-45A3-B07F-6A2333F45387}"/>
              </a:ext>
            </a:extLst>
          </p:cNvPr>
          <p:cNvSpPr>
            <a:spLocks noGrp="1"/>
          </p:cNvSpPr>
          <p:nvPr>
            <p:ph type="ctrTitle"/>
          </p:nvPr>
        </p:nvSpPr>
        <p:spPr>
          <a:xfrm>
            <a:off x="480291" y="1122362"/>
            <a:ext cx="11194473" cy="2306638"/>
          </a:xfrm>
        </p:spPr>
        <p:txBody>
          <a:bodyPr>
            <a:normAutofit/>
          </a:bodyPr>
          <a:lstStyle/>
          <a:p>
            <a:r>
              <a:rPr lang="en-GB" sz="5400">
                <a:solidFill>
                  <a:srgbClr val="FFFFFF"/>
                </a:solidFill>
                <a:latin typeface="Segoe UI Semibold"/>
                <a:cs typeface="Segoe UI Semibold"/>
              </a:rPr>
              <a:t>Sprint 5</a:t>
            </a:r>
            <a:br>
              <a:rPr lang="en-GB" sz="5400">
                <a:latin typeface="Segoe UI Semibold" panose="020B0702040204020203" pitchFamily="34" charset="0"/>
                <a:cs typeface="Segoe UI Semibold" panose="020B0702040204020203" pitchFamily="34" charset="0"/>
              </a:rPr>
            </a:br>
            <a:r>
              <a:rPr lang="en-GB" sz="5400">
                <a:solidFill>
                  <a:srgbClr val="FFFFFF"/>
                </a:solidFill>
                <a:latin typeface="Segoe UI Semibold"/>
                <a:cs typeface="Segoe UI Semibold"/>
              </a:rPr>
              <a:t>Show and Tell</a:t>
            </a:r>
            <a:br>
              <a:rPr lang="en-GB" sz="5400">
                <a:solidFill>
                  <a:srgbClr val="FFFFFF"/>
                </a:solidFill>
                <a:latin typeface="Segoe UI Semibold"/>
                <a:cs typeface="Segoe UI Semibold"/>
              </a:rPr>
            </a:br>
            <a:r>
              <a:rPr lang="en-GB" sz="2800">
                <a:solidFill>
                  <a:srgbClr val="FFFFFF"/>
                </a:solidFill>
                <a:latin typeface="Segoe UI Semibold"/>
                <a:cs typeface="Segoe UI Semibold"/>
              </a:rPr>
              <a:t>15/11/2023</a:t>
            </a:r>
            <a:endParaRPr lang="en-GB" sz="2800">
              <a:solidFill>
                <a:srgbClr val="FFFFFF"/>
              </a:solidFill>
              <a:latin typeface="Segoe UI Semibold" panose="020B0702040204020203" pitchFamily="34" charset="0"/>
              <a:cs typeface="Segoe UI Semibold" panose="020B0702040204020203" pitchFamily="34" charset="0"/>
            </a:endParaRPr>
          </a:p>
        </p:txBody>
      </p:sp>
      <p:sp>
        <p:nvSpPr>
          <p:cNvPr id="3" name="Subtitle 2">
            <a:extLst>
              <a:ext uri="{FF2B5EF4-FFF2-40B4-BE49-F238E27FC236}">
                <a16:creationId xmlns:a16="http://schemas.microsoft.com/office/drawing/2014/main" id="{1587E5BE-A6D5-4FEB-B0F0-DF0137607DC0}"/>
              </a:ext>
            </a:extLst>
          </p:cNvPr>
          <p:cNvSpPr>
            <a:spLocks noGrp="1"/>
          </p:cNvSpPr>
          <p:nvPr>
            <p:ph type="subTitle" idx="1"/>
          </p:nvPr>
        </p:nvSpPr>
        <p:spPr>
          <a:xfrm>
            <a:off x="1524000" y="3740728"/>
            <a:ext cx="9144000" cy="1819564"/>
          </a:xfrm>
        </p:spPr>
        <p:txBody>
          <a:bodyPr vert="horz" lIns="91440" tIns="45720" rIns="91440" bIns="45720" rtlCol="0" anchor="t">
            <a:normAutofit/>
          </a:bodyPr>
          <a:lstStyle/>
          <a:p>
            <a:endParaRPr lang="en-GB">
              <a:latin typeface="Segoe UI Semibold"/>
              <a:cs typeface="Segoe UI Semibold"/>
            </a:endParaRPr>
          </a:p>
          <a:p>
            <a:r>
              <a:rPr lang="en-GB">
                <a:latin typeface="Segoe UI Semibold"/>
                <a:cs typeface="Segoe UI Semibold"/>
              </a:rPr>
              <a:t>G Squad</a:t>
            </a:r>
            <a:endParaRPr lang="en-GB">
              <a:latin typeface="Segoe UI Semibold" panose="020B0702040204020203" pitchFamily="34" charset="0"/>
              <a:cs typeface="Segoe UI Semibold" panose="020B0702040204020203" pitchFamily="34" charset="0"/>
            </a:endParaRPr>
          </a:p>
          <a:p>
            <a:r>
              <a:rPr lang="en-GB" sz="2000">
                <a:latin typeface="Segoe UI Semilight"/>
                <a:cs typeface="Segoe UI Semilight"/>
              </a:rPr>
              <a:t>Digital Team</a:t>
            </a:r>
          </a:p>
        </p:txBody>
      </p:sp>
      <p:pic>
        <p:nvPicPr>
          <p:cNvPr id="6" name="Picture 5" descr="A picture containing text, clipart&#10;&#10;Description automatically generated">
            <a:extLst>
              <a:ext uri="{FF2B5EF4-FFF2-40B4-BE49-F238E27FC236}">
                <a16:creationId xmlns:a16="http://schemas.microsoft.com/office/drawing/2014/main" id="{BA3F1497-4A8F-A441-6A64-4E7A4973A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65" y="5872020"/>
            <a:ext cx="1755124" cy="487534"/>
          </a:xfrm>
          <a:prstGeom prst="rect">
            <a:avLst/>
          </a:prstGeom>
        </p:spPr>
      </p:pic>
    </p:spTree>
    <p:extLst>
      <p:ext uri="{BB962C8B-B14F-4D97-AF65-F5344CB8AC3E}">
        <p14:creationId xmlns:p14="http://schemas.microsoft.com/office/powerpoint/2010/main" val="362187949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838199" y="2096997"/>
            <a:ext cx="10214841" cy="4079966"/>
          </a:xfrm>
        </p:spPr>
        <p:txBody>
          <a:bodyPr vert="horz" lIns="91440" tIns="45720" rIns="91440" bIns="45720" rtlCol="0" anchor="t">
            <a:normAutofit/>
          </a:bodyPr>
          <a:lstStyle/>
          <a:p>
            <a:endParaRPr lang="en-GB" sz="2400">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82374" y="256473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794026" y="6377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Content and wireframing</a:t>
            </a:r>
            <a:endParaRPr lang="en-GB" sz="2800">
              <a:latin typeface="Segoe UI Semibold" panose="020B0702040204020203" pitchFamily="34" charset="0"/>
              <a:cs typeface="Segoe UI Semibold" panose="020B0702040204020203" pitchFamily="34" charset="0"/>
            </a:endParaRPr>
          </a:p>
        </p:txBody>
      </p:sp>
      <p:sp>
        <p:nvSpPr>
          <p:cNvPr id="2" name="Content Placeholder 2">
            <a:extLst>
              <a:ext uri="{FF2B5EF4-FFF2-40B4-BE49-F238E27FC236}">
                <a16:creationId xmlns:a16="http://schemas.microsoft.com/office/drawing/2014/main" id="{DDF38579-5685-EADC-9199-339ABF44C637}"/>
              </a:ext>
            </a:extLst>
          </p:cNvPr>
          <p:cNvSpPr txBox="1">
            <a:spLocks/>
          </p:cNvSpPr>
          <p:nvPr/>
        </p:nvSpPr>
        <p:spPr>
          <a:xfrm>
            <a:off x="839231" y="1242257"/>
            <a:ext cx="9177006" cy="81223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a:latin typeface="Segoe UI Semilight" panose="020B0402040204020203" pitchFamily="34" charset="0"/>
              <a:cs typeface="Segoe UI Semilight" panose="020B0402040204020203" pitchFamily="34" charset="0"/>
            </a:endParaRPr>
          </a:p>
          <a:p>
            <a:pPr marL="0" indent="0">
              <a:buNone/>
            </a:pPr>
            <a:endParaRPr lang="en-GB" sz="1400">
              <a:latin typeface="Segoe UI Semilight"/>
              <a:cs typeface="Segoe UI Semilight"/>
            </a:endParaRPr>
          </a:p>
          <a:p>
            <a:pPr marL="0" indent="0">
              <a:buNone/>
            </a:pPr>
            <a:endParaRPr lang="en-GB" sz="1800">
              <a:latin typeface="Segoe UI Semilight"/>
              <a:cs typeface="Segoe UI Semilight"/>
            </a:endParaRPr>
          </a:p>
          <a:p>
            <a:pPr marL="0" indent="0">
              <a:buNone/>
            </a:pPr>
            <a:endParaRPr lang="en-GB" sz="2400">
              <a:latin typeface="Segoe UI Semibold" panose="020B0702040204020203" pitchFamily="34" charset="0"/>
              <a:cs typeface="Segoe UI Semibold" panose="020B0702040204020203" pitchFamily="34" charset="0"/>
            </a:endParaRPr>
          </a:p>
          <a:p>
            <a:pPr marL="0" indent="0">
              <a:buNone/>
            </a:pPr>
            <a:endParaRPr lang="en-GB">
              <a:latin typeface="Segoe UI Semibold" panose="020B0702040204020203" pitchFamily="34" charset="0"/>
              <a:cs typeface="Segoe UI Semibold" panose="020B0702040204020203" pitchFamily="34" charset="0"/>
            </a:endParaRPr>
          </a:p>
          <a:p>
            <a:endParaRPr lang="en-GB" sz="2400">
              <a:latin typeface="Segoe UI Semilight" panose="020B0402040204020203" pitchFamily="34" charset="0"/>
              <a:cs typeface="Segoe UI Semilight" panose="020B0402040204020203" pitchFamily="34" charset="0"/>
            </a:endParaRPr>
          </a:p>
          <a:p>
            <a:pPr marL="0" indent="0">
              <a:buNone/>
            </a:pPr>
            <a:endParaRPr lang="en-GB" b="1">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sp>
        <p:nvSpPr>
          <p:cNvPr id="3" name="TextBox 2">
            <a:extLst>
              <a:ext uri="{FF2B5EF4-FFF2-40B4-BE49-F238E27FC236}">
                <a16:creationId xmlns:a16="http://schemas.microsoft.com/office/drawing/2014/main" id="{D5F22557-E5D3-2D03-E4A6-9773F24A4091}"/>
              </a:ext>
            </a:extLst>
          </p:cNvPr>
          <p:cNvSpPr txBox="1"/>
          <p:nvPr/>
        </p:nvSpPr>
        <p:spPr>
          <a:xfrm>
            <a:off x="797441" y="1860697"/>
            <a:ext cx="536058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Segoe UI Semibold"/>
                <a:cs typeface="Calibri"/>
              </a:rPr>
              <a:t>Day Services bookings</a:t>
            </a:r>
          </a:p>
          <a:p>
            <a:endParaRPr lang="en-US">
              <a:latin typeface="Segoe UI Semibold"/>
              <a:cs typeface="Calibri"/>
            </a:endParaRPr>
          </a:p>
          <a:p>
            <a:r>
              <a:rPr lang="en-US">
                <a:latin typeface="Segoe UI Semibold"/>
                <a:cs typeface="Calibri"/>
              </a:rPr>
              <a:t>All </a:t>
            </a:r>
            <a:r>
              <a:rPr lang="en-US" err="1">
                <a:latin typeface="Segoe UI Semibold"/>
                <a:cs typeface="Calibri"/>
              </a:rPr>
              <a:t>Marquisway</a:t>
            </a:r>
            <a:r>
              <a:rPr lang="en-US">
                <a:latin typeface="Segoe UI Semibold"/>
                <a:cs typeface="Calibri"/>
              </a:rPr>
              <a:t> events and occurrences set up</a:t>
            </a:r>
          </a:p>
        </p:txBody>
      </p:sp>
      <p:pic>
        <p:nvPicPr>
          <p:cNvPr id="8" name="Picture 7">
            <a:extLst>
              <a:ext uri="{FF2B5EF4-FFF2-40B4-BE49-F238E27FC236}">
                <a16:creationId xmlns:a16="http://schemas.microsoft.com/office/drawing/2014/main" id="{583F5532-D0A6-E9D5-A119-E5015F4615E6}"/>
              </a:ext>
            </a:extLst>
          </p:cNvPr>
          <p:cNvPicPr>
            <a:picLocks noChangeAspect="1"/>
          </p:cNvPicPr>
          <p:nvPr/>
        </p:nvPicPr>
        <p:blipFill>
          <a:blip r:embed="rId3"/>
          <a:stretch>
            <a:fillRect/>
          </a:stretch>
        </p:blipFill>
        <p:spPr>
          <a:xfrm>
            <a:off x="335806" y="3326267"/>
            <a:ext cx="5110584" cy="3205099"/>
          </a:xfrm>
          <a:prstGeom prst="rect">
            <a:avLst/>
          </a:prstGeom>
        </p:spPr>
      </p:pic>
      <p:pic>
        <p:nvPicPr>
          <p:cNvPr id="11" name="Picture 10">
            <a:extLst>
              <a:ext uri="{FF2B5EF4-FFF2-40B4-BE49-F238E27FC236}">
                <a16:creationId xmlns:a16="http://schemas.microsoft.com/office/drawing/2014/main" id="{AEA9BB70-274F-022D-7ADC-D7D09CCE9DEE}"/>
              </a:ext>
            </a:extLst>
          </p:cNvPr>
          <p:cNvPicPr>
            <a:picLocks noChangeAspect="1"/>
          </p:cNvPicPr>
          <p:nvPr/>
        </p:nvPicPr>
        <p:blipFill>
          <a:blip r:embed="rId4"/>
          <a:stretch>
            <a:fillRect/>
          </a:stretch>
        </p:blipFill>
        <p:spPr>
          <a:xfrm>
            <a:off x="6313903" y="3316568"/>
            <a:ext cx="4995723" cy="3401525"/>
          </a:xfrm>
          <a:prstGeom prst="rect">
            <a:avLst/>
          </a:prstGeom>
        </p:spPr>
      </p:pic>
    </p:spTree>
    <p:extLst>
      <p:ext uri="{BB962C8B-B14F-4D97-AF65-F5344CB8AC3E}">
        <p14:creationId xmlns:p14="http://schemas.microsoft.com/office/powerpoint/2010/main" val="2064162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838199" y="2096997"/>
            <a:ext cx="10214841" cy="4079966"/>
          </a:xfrm>
        </p:spPr>
        <p:txBody>
          <a:bodyPr vert="horz" lIns="91440" tIns="45720" rIns="91440" bIns="45720" rtlCol="0" anchor="t">
            <a:normAutofit/>
          </a:bodyPr>
          <a:lstStyle/>
          <a:p>
            <a:endParaRPr lang="en-GB" sz="2400">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794026" y="6377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Content and wireframing</a:t>
            </a:r>
            <a:endParaRPr lang="en-GB" sz="2800">
              <a:latin typeface="Segoe UI Semibold" panose="020B0702040204020203" pitchFamily="34" charset="0"/>
              <a:cs typeface="Segoe UI Semibold" panose="020B0702040204020203" pitchFamily="34" charset="0"/>
            </a:endParaRPr>
          </a:p>
        </p:txBody>
      </p:sp>
      <p:sp>
        <p:nvSpPr>
          <p:cNvPr id="2" name="Content Placeholder 2">
            <a:extLst>
              <a:ext uri="{FF2B5EF4-FFF2-40B4-BE49-F238E27FC236}">
                <a16:creationId xmlns:a16="http://schemas.microsoft.com/office/drawing/2014/main" id="{DDF38579-5685-EADC-9199-339ABF44C637}"/>
              </a:ext>
            </a:extLst>
          </p:cNvPr>
          <p:cNvSpPr txBox="1">
            <a:spLocks/>
          </p:cNvSpPr>
          <p:nvPr/>
        </p:nvSpPr>
        <p:spPr>
          <a:xfrm>
            <a:off x="839231" y="1242257"/>
            <a:ext cx="9177006" cy="81223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a:latin typeface="Segoe UI Semilight" panose="020B0402040204020203" pitchFamily="34" charset="0"/>
              <a:cs typeface="Segoe UI Semilight" panose="020B0402040204020203" pitchFamily="34" charset="0"/>
            </a:endParaRPr>
          </a:p>
          <a:p>
            <a:pPr marL="0" indent="0">
              <a:buNone/>
            </a:pPr>
            <a:endParaRPr lang="en-GB" sz="1400">
              <a:latin typeface="Segoe UI Semilight"/>
              <a:cs typeface="Segoe UI Semilight"/>
            </a:endParaRPr>
          </a:p>
          <a:p>
            <a:pPr marL="0" indent="0">
              <a:buNone/>
            </a:pPr>
            <a:endParaRPr lang="en-GB" sz="1800">
              <a:latin typeface="Segoe UI Semilight"/>
              <a:cs typeface="Segoe UI Semilight"/>
            </a:endParaRPr>
          </a:p>
          <a:p>
            <a:pPr marL="0" indent="0">
              <a:buNone/>
            </a:pPr>
            <a:endParaRPr lang="en-GB" sz="2400">
              <a:latin typeface="Segoe UI Semibold" panose="020B0702040204020203" pitchFamily="34" charset="0"/>
              <a:cs typeface="Segoe UI Semibold" panose="020B0702040204020203" pitchFamily="34" charset="0"/>
            </a:endParaRPr>
          </a:p>
          <a:p>
            <a:pPr marL="0" indent="0">
              <a:buNone/>
            </a:pPr>
            <a:endParaRPr lang="en-GB">
              <a:latin typeface="Segoe UI Semibold" panose="020B0702040204020203" pitchFamily="34" charset="0"/>
              <a:cs typeface="Segoe UI Semibold" panose="020B0702040204020203" pitchFamily="34" charset="0"/>
            </a:endParaRPr>
          </a:p>
          <a:p>
            <a:endParaRPr lang="en-GB" sz="2400">
              <a:latin typeface="Segoe UI Semilight" panose="020B0402040204020203" pitchFamily="34" charset="0"/>
              <a:cs typeface="Segoe UI Semilight" panose="020B0402040204020203" pitchFamily="34" charset="0"/>
            </a:endParaRPr>
          </a:p>
          <a:p>
            <a:pPr marL="0" indent="0">
              <a:buNone/>
            </a:pPr>
            <a:endParaRPr lang="en-GB" b="1">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pic>
        <p:nvPicPr>
          <p:cNvPr id="3" name="Picture 2" descr="A screenshot of a web page&#10;&#10;Description automatically generated">
            <a:extLst>
              <a:ext uri="{FF2B5EF4-FFF2-40B4-BE49-F238E27FC236}">
                <a16:creationId xmlns:a16="http://schemas.microsoft.com/office/drawing/2014/main" id="{F729C612-B4DF-A413-246C-E12A5B57438D}"/>
              </a:ext>
            </a:extLst>
          </p:cNvPr>
          <p:cNvPicPr>
            <a:picLocks noChangeAspect="1"/>
          </p:cNvPicPr>
          <p:nvPr/>
        </p:nvPicPr>
        <p:blipFill>
          <a:blip r:embed="rId3"/>
          <a:stretch>
            <a:fillRect/>
          </a:stretch>
        </p:blipFill>
        <p:spPr>
          <a:xfrm>
            <a:off x="403514" y="1960931"/>
            <a:ext cx="6960177" cy="2944798"/>
          </a:xfrm>
          <a:prstGeom prst="rect">
            <a:avLst/>
          </a:prstGeom>
        </p:spPr>
      </p:pic>
      <p:sp>
        <p:nvSpPr>
          <p:cNvPr id="7" name="TextBox 6">
            <a:extLst>
              <a:ext uri="{FF2B5EF4-FFF2-40B4-BE49-F238E27FC236}">
                <a16:creationId xmlns:a16="http://schemas.microsoft.com/office/drawing/2014/main" id="{1F089FFF-886F-D225-D73D-E1FB9F96C4EA}"/>
              </a:ext>
            </a:extLst>
          </p:cNvPr>
          <p:cNvSpPr txBox="1"/>
          <p:nvPr/>
        </p:nvSpPr>
        <p:spPr>
          <a:xfrm>
            <a:off x="8558074" y="2453017"/>
            <a:ext cx="2751552" cy="923330"/>
          </a:xfrm>
          <a:prstGeom prst="rect">
            <a:avLst/>
          </a:prstGeom>
          <a:noFill/>
        </p:spPr>
        <p:txBody>
          <a:bodyPr wrap="square" rtlCol="0">
            <a:spAutoFit/>
          </a:bodyPr>
          <a:lstStyle/>
          <a:p>
            <a:r>
              <a:rPr lang="en-GB"/>
              <a:t>Improvements made to Councillors information on the Intranet</a:t>
            </a:r>
          </a:p>
        </p:txBody>
      </p:sp>
    </p:spTree>
    <p:extLst>
      <p:ext uri="{BB962C8B-B14F-4D97-AF65-F5344CB8AC3E}">
        <p14:creationId xmlns:p14="http://schemas.microsoft.com/office/powerpoint/2010/main" val="410967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838199" y="2096997"/>
            <a:ext cx="10214841" cy="4079966"/>
          </a:xfrm>
        </p:spPr>
        <p:txBody>
          <a:bodyPr vert="horz" lIns="91440" tIns="45720" rIns="91440" bIns="45720" rtlCol="0" anchor="t">
            <a:normAutofit/>
          </a:bodyPr>
          <a:lstStyle/>
          <a:p>
            <a:endParaRPr lang="en-GB" sz="2400">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794026" y="6377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Content and wireframing</a:t>
            </a:r>
            <a:endParaRPr lang="en-GB" sz="2800">
              <a:latin typeface="Segoe UI Semibold" panose="020B0702040204020203" pitchFamily="34" charset="0"/>
              <a:cs typeface="Segoe UI Semibold" panose="020B0702040204020203" pitchFamily="34" charset="0"/>
            </a:endParaRPr>
          </a:p>
        </p:txBody>
      </p:sp>
      <p:sp>
        <p:nvSpPr>
          <p:cNvPr id="2" name="Content Placeholder 2">
            <a:extLst>
              <a:ext uri="{FF2B5EF4-FFF2-40B4-BE49-F238E27FC236}">
                <a16:creationId xmlns:a16="http://schemas.microsoft.com/office/drawing/2014/main" id="{DDF38579-5685-EADC-9199-339ABF44C637}"/>
              </a:ext>
            </a:extLst>
          </p:cNvPr>
          <p:cNvSpPr txBox="1">
            <a:spLocks/>
          </p:cNvSpPr>
          <p:nvPr/>
        </p:nvSpPr>
        <p:spPr>
          <a:xfrm>
            <a:off x="839231" y="1242257"/>
            <a:ext cx="9177006" cy="81223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a:latin typeface="Segoe UI Semilight" panose="020B0402040204020203" pitchFamily="34" charset="0"/>
              <a:cs typeface="Segoe UI Semilight" panose="020B0402040204020203" pitchFamily="34" charset="0"/>
            </a:endParaRPr>
          </a:p>
          <a:p>
            <a:pPr marL="0" indent="0">
              <a:buNone/>
            </a:pPr>
            <a:endParaRPr lang="en-GB" sz="1400">
              <a:latin typeface="Segoe UI Semilight"/>
              <a:cs typeface="Segoe UI Semilight"/>
            </a:endParaRPr>
          </a:p>
          <a:p>
            <a:pPr marL="0" indent="0">
              <a:buNone/>
            </a:pPr>
            <a:endParaRPr lang="en-GB" sz="1800">
              <a:latin typeface="Segoe UI Semilight"/>
              <a:cs typeface="Segoe UI Semilight"/>
            </a:endParaRPr>
          </a:p>
          <a:p>
            <a:pPr marL="0" indent="0">
              <a:buNone/>
            </a:pPr>
            <a:endParaRPr lang="en-GB" sz="2400">
              <a:latin typeface="Segoe UI Semibold" panose="020B0702040204020203" pitchFamily="34" charset="0"/>
              <a:cs typeface="Segoe UI Semibold" panose="020B0702040204020203" pitchFamily="34" charset="0"/>
            </a:endParaRPr>
          </a:p>
          <a:p>
            <a:pPr marL="0" indent="0">
              <a:buNone/>
            </a:pPr>
            <a:endParaRPr lang="en-GB">
              <a:latin typeface="Segoe UI Semibold" panose="020B0702040204020203" pitchFamily="34" charset="0"/>
              <a:cs typeface="Segoe UI Semibold" panose="020B0702040204020203" pitchFamily="34" charset="0"/>
            </a:endParaRPr>
          </a:p>
          <a:p>
            <a:endParaRPr lang="en-GB" sz="2400">
              <a:latin typeface="Segoe UI Semilight" panose="020B0402040204020203" pitchFamily="34" charset="0"/>
              <a:cs typeface="Segoe UI Semilight" panose="020B0402040204020203" pitchFamily="34" charset="0"/>
            </a:endParaRPr>
          </a:p>
          <a:p>
            <a:pPr marL="0" indent="0">
              <a:buNone/>
            </a:pPr>
            <a:endParaRPr lang="en-GB" b="1">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pic>
        <p:nvPicPr>
          <p:cNvPr id="7" name="Picture 6" descr="A screenshot of a parking report&#10;&#10;Description automatically generated">
            <a:extLst>
              <a:ext uri="{FF2B5EF4-FFF2-40B4-BE49-F238E27FC236}">
                <a16:creationId xmlns:a16="http://schemas.microsoft.com/office/drawing/2014/main" id="{D2472D80-E746-98B3-5193-77E8F49E2FE8}"/>
              </a:ext>
            </a:extLst>
          </p:cNvPr>
          <p:cNvPicPr>
            <a:picLocks noChangeAspect="1"/>
          </p:cNvPicPr>
          <p:nvPr/>
        </p:nvPicPr>
        <p:blipFill>
          <a:blip r:embed="rId3"/>
          <a:stretch>
            <a:fillRect/>
          </a:stretch>
        </p:blipFill>
        <p:spPr>
          <a:xfrm>
            <a:off x="377537" y="1841402"/>
            <a:ext cx="5626677" cy="4855059"/>
          </a:xfrm>
          <a:prstGeom prst="rect">
            <a:avLst/>
          </a:prstGeom>
        </p:spPr>
      </p:pic>
      <p:pic>
        <p:nvPicPr>
          <p:cNvPr id="8" name="Picture 7" descr="A screenshot of a web page&#10;&#10;Description automatically generated">
            <a:extLst>
              <a:ext uri="{FF2B5EF4-FFF2-40B4-BE49-F238E27FC236}">
                <a16:creationId xmlns:a16="http://schemas.microsoft.com/office/drawing/2014/main" id="{B9A75A02-6338-BC23-1289-8941DC8FF828}"/>
              </a:ext>
            </a:extLst>
          </p:cNvPr>
          <p:cNvPicPr>
            <a:picLocks noChangeAspect="1"/>
          </p:cNvPicPr>
          <p:nvPr/>
        </p:nvPicPr>
        <p:blipFill>
          <a:blip r:embed="rId4"/>
          <a:stretch>
            <a:fillRect/>
          </a:stretch>
        </p:blipFill>
        <p:spPr>
          <a:xfrm>
            <a:off x="5013902" y="3503471"/>
            <a:ext cx="7029450" cy="2308628"/>
          </a:xfrm>
          <a:prstGeom prst="rect">
            <a:avLst/>
          </a:prstGeom>
        </p:spPr>
      </p:pic>
      <p:sp>
        <p:nvSpPr>
          <p:cNvPr id="3" name="TextBox 2">
            <a:extLst>
              <a:ext uri="{FF2B5EF4-FFF2-40B4-BE49-F238E27FC236}">
                <a16:creationId xmlns:a16="http://schemas.microsoft.com/office/drawing/2014/main" id="{7C896802-CB1C-2BEF-5F8F-C7BECB723728}"/>
              </a:ext>
            </a:extLst>
          </p:cNvPr>
          <p:cNvSpPr txBox="1"/>
          <p:nvPr/>
        </p:nvSpPr>
        <p:spPr>
          <a:xfrm>
            <a:off x="6463104" y="1242257"/>
            <a:ext cx="4846522" cy="1200329"/>
          </a:xfrm>
          <a:prstGeom prst="rect">
            <a:avLst/>
          </a:prstGeom>
          <a:noFill/>
        </p:spPr>
        <p:txBody>
          <a:bodyPr wrap="square" rtlCol="0">
            <a:spAutoFit/>
          </a:bodyPr>
          <a:lstStyle/>
          <a:p>
            <a:r>
              <a:rPr lang="en-GB"/>
              <a:t>Annual Parking Report</a:t>
            </a:r>
          </a:p>
          <a:p>
            <a:endParaRPr lang="en-GB"/>
          </a:p>
          <a:p>
            <a:r>
              <a:rPr lang="en-GB"/>
              <a:t>Converted the report into HTML content on Gateshead.gov.uk</a:t>
            </a:r>
          </a:p>
        </p:txBody>
      </p:sp>
    </p:spTree>
    <p:extLst>
      <p:ext uri="{BB962C8B-B14F-4D97-AF65-F5344CB8AC3E}">
        <p14:creationId xmlns:p14="http://schemas.microsoft.com/office/powerpoint/2010/main" val="802872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838199" y="2096997"/>
            <a:ext cx="10214841" cy="4079966"/>
          </a:xfrm>
        </p:spPr>
        <p:txBody>
          <a:bodyPr vert="horz" lIns="91440" tIns="45720" rIns="91440" bIns="45720" rtlCol="0" anchor="t">
            <a:normAutofit/>
          </a:bodyPr>
          <a:lstStyle/>
          <a:p>
            <a:endParaRPr lang="en-GB" sz="2400">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596697" y="1965006"/>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794026" y="6377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Content and wireframing</a:t>
            </a:r>
            <a:endParaRPr lang="en-GB" sz="2800">
              <a:latin typeface="Segoe UI Semibold" panose="020B0702040204020203" pitchFamily="34" charset="0"/>
              <a:cs typeface="Segoe UI Semibold" panose="020B0702040204020203" pitchFamily="34" charset="0"/>
            </a:endParaRPr>
          </a:p>
        </p:txBody>
      </p:sp>
      <p:sp>
        <p:nvSpPr>
          <p:cNvPr id="2" name="Content Placeholder 2">
            <a:extLst>
              <a:ext uri="{FF2B5EF4-FFF2-40B4-BE49-F238E27FC236}">
                <a16:creationId xmlns:a16="http://schemas.microsoft.com/office/drawing/2014/main" id="{DDF38579-5685-EADC-9199-339ABF44C637}"/>
              </a:ext>
            </a:extLst>
          </p:cNvPr>
          <p:cNvSpPr txBox="1">
            <a:spLocks/>
          </p:cNvSpPr>
          <p:nvPr/>
        </p:nvSpPr>
        <p:spPr>
          <a:xfrm>
            <a:off x="839231" y="1242257"/>
            <a:ext cx="9177006" cy="81223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a:latin typeface="Segoe UI Semilight" panose="020B0402040204020203" pitchFamily="34" charset="0"/>
              <a:cs typeface="Segoe UI Semilight" panose="020B0402040204020203" pitchFamily="34" charset="0"/>
            </a:endParaRPr>
          </a:p>
          <a:p>
            <a:pPr marL="0" indent="0">
              <a:buNone/>
            </a:pPr>
            <a:endParaRPr lang="en-GB" sz="1400">
              <a:latin typeface="Segoe UI Semilight"/>
              <a:cs typeface="Segoe UI Semilight"/>
            </a:endParaRPr>
          </a:p>
          <a:p>
            <a:pPr marL="0" indent="0">
              <a:buNone/>
            </a:pPr>
            <a:endParaRPr lang="en-GB" sz="1800">
              <a:latin typeface="Segoe UI Semilight"/>
              <a:cs typeface="Segoe UI Semilight"/>
            </a:endParaRPr>
          </a:p>
          <a:p>
            <a:pPr marL="0" indent="0">
              <a:buNone/>
            </a:pPr>
            <a:endParaRPr lang="en-GB" sz="1800">
              <a:latin typeface="Calibri"/>
              <a:ea typeface="Calibri"/>
              <a:cs typeface="Segoe UI Semibold" panose="020B0702040204020203" pitchFamily="34" charset="0"/>
            </a:endParaRPr>
          </a:p>
          <a:p>
            <a:pPr marL="0" indent="0">
              <a:buNone/>
            </a:pPr>
            <a:endParaRPr lang="en-GB">
              <a:latin typeface="Segoe UI Semibold" panose="020B0702040204020203" pitchFamily="34" charset="0"/>
              <a:cs typeface="Segoe UI Semibold" panose="020B0702040204020203" pitchFamily="34" charset="0"/>
            </a:endParaRPr>
          </a:p>
          <a:p>
            <a:endParaRPr lang="en-GB" sz="2400">
              <a:latin typeface="Segoe UI Semilight" panose="020B0402040204020203" pitchFamily="34" charset="0"/>
              <a:cs typeface="Segoe UI Semilight" panose="020B0402040204020203" pitchFamily="34" charset="0"/>
            </a:endParaRPr>
          </a:p>
          <a:p>
            <a:pPr marL="0" indent="0">
              <a:buNone/>
            </a:pPr>
            <a:endParaRPr lang="en-GB" b="1">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pic>
        <p:nvPicPr>
          <p:cNvPr id="7" name="Picture 6" descr="A screenshot of a website&#10;&#10;Description automatically generated">
            <a:extLst>
              <a:ext uri="{FF2B5EF4-FFF2-40B4-BE49-F238E27FC236}">
                <a16:creationId xmlns:a16="http://schemas.microsoft.com/office/drawing/2014/main" id="{39D76B9F-D7A4-D1D9-8701-CA52CB6FA497}"/>
              </a:ext>
            </a:extLst>
          </p:cNvPr>
          <p:cNvPicPr>
            <a:picLocks noChangeAspect="1"/>
          </p:cNvPicPr>
          <p:nvPr/>
        </p:nvPicPr>
        <p:blipFill>
          <a:blip r:embed="rId3"/>
          <a:stretch>
            <a:fillRect/>
          </a:stretch>
        </p:blipFill>
        <p:spPr>
          <a:xfrm>
            <a:off x="1839076" y="2064727"/>
            <a:ext cx="7486434" cy="4132680"/>
          </a:xfrm>
          <a:prstGeom prst="rect">
            <a:avLst/>
          </a:prstGeom>
        </p:spPr>
      </p:pic>
    </p:spTree>
    <p:extLst>
      <p:ext uri="{BB962C8B-B14F-4D97-AF65-F5344CB8AC3E}">
        <p14:creationId xmlns:p14="http://schemas.microsoft.com/office/powerpoint/2010/main" val="2577599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838199" y="2096997"/>
            <a:ext cx="10214841" cy="4079966"/>
          </a:xfrm>
        </p:spPr>
        <p:txBody>
          <a:bodyPr vert="horz" lIns="91440" tIns="45720" rIns="91440" bIns="45720" rtlCol="0" anchor="t">
            <a:normAutofit/>
          </a:bodyPr>
          <a:lstStyle/>
          <a:p>
            <a:endParaRPr lang="en-GB" sz="2400">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553888" y="2136242"/>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794026" y="6377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Content and wireframing</a:t>
            </a:r>
            <a:endParaRPr lang="en-GB" sz="2800">
              <a:latin typeface="Segoe UI Semibold" panose="020B0702040204020203" pitchFamily="34" charset="0"/>
              <a:cs typeface="Segoe UI Semibold" panose="020B0702040204020203" pitchFamily="34" charset="0"/>
            </a:endParaRPr>
          </a:p>
        </p:txBody>
      </p:sp>
      <p:sp>
        <p:nvSpPr>
          <p:cNvPr id="2" name="Content Placeholder 2">
            <a:extLst>
              <a:ext uri="{FF2B5EF4-FFF2-40B4-BE49-F238E27FC236}">
                <a16:creationId xmlns:a16="http://schemas.microsoft.com/office/drawing/2014/main" id="{DDF38579-5685-EADC-9199-339ABF44C637}"/>
              </a:ext>
            </a:extLst>
          </p:cNvPr>
          <p:cNvSpPr txBox="1">
            <a:spLocks/>
          </p:cNvSpPr>
          <p:nvPr/>
        </p:nvSpPr>
        <p:spPr>
          <a:xfrm>
            <a:off x="839231" y="1242257"/>
            <a:ext cx="9177006" cy="81223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a:latin typeface="Segoe UI Semilight" panose="020B0402040204020203" pitchFamily="34" charset="0"/>
              <a:cs typeface="Segoe UI Semilight" panose="020B0402040204020203" pitchFamily="34" charset="0"/>
            </a:endParaRPr>
          </a:p>
          <a:p>
            <a:pPr marL="0" indent="0">
              <a:buNone/>
            </a:pPr>
            <a:endParaRPr lang="en-GB" sz="1400">
              <a:latin typeface="Segoe UI Semilight"/>
              <a:cs typeface="Segoe UI Semilight"/>
            </a:endParaRPr>
          </a:p>
          <a:p>
            <a:pPr marL="0" indent="0">
              <a:buNone/>
            </a:pPr>
            <a:endParaRPr lang="en-GB" sz="1800">
              <a:latin typeface="Segoe UI Semilight"/>
              <a:cs typeface="Segoe UI Semilight"/>
            </a:endParaRPr>
          </a:p>
          <a:p>
            <a:pPr marL="0" indent="0">
              <a:buNone/>
            </a:pPr>
            <a:endParaRPr lang="en-GB" sz="2400">
              <a:latin typeface="Segoe UI Semibold" panose="020B0702040204020203" pitchFamily="34" charset="0"/>
              <a:cs typeface="Segoe UI Semibold" panose="020B0702040204020203" pitchFamily="34" charset="0"/>
            </a:endParaRPr>
          </a:p>
          <a:p>
            <a:pPr marL="0" indent="0">
              <a:buNone/>
            </a:pPr>
            <a:endParaRPr lang="en-GB">
              <a:latin typeface="Segoe UI Semibold" panose="020B0702040204020203" pitchFamily="34" charset="0"/>
              <a:cs typeface="Segoe UI Semibold" panose="020B0702040204020203" pitchFamily="34" charset="0"/>
            </a:endParaRPr>
          </a:p>
          <a:p>
            <a:endParaRPr lang="en-GB" sz="2400">
              <a:latin typeface="Segoe UI Semilight" panose="020B0402040204020203" pitchFamily="34" charset="0"/>
              <a:cs typeface="Segoe UI Semilight" panose="020B0402040204020203" pitchFamily="34" charset="0"/>
            </a:endParaRPr>
          </a:p>
          <a:p>
            <a:pPr marL="0" indent="0">
              <a:buNone/>
            </a:pPr>
            <a:endParaRPr lang="en-GB" b="1">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sp>
        <p:nvSpPr>
          <p:cNvPr id="10" name="TextBox 9">
            <a:extLst>
              <a:ext uri="{FF2B5EF4-FFF2-40B4-BE49-F238E27FC236}">
                <a16:creationId xmlns:a16="http://schemas.microsoft.com/office/drawing/2014/main" id="{354AFFC0-2279-8A37-C301-6C211701D52A}"/>
              </a:ext>
            </a:extLst>
          </p:cNvPr>
          <p:cNvSpPr txBox="1"/>
          <p:nvPr/>
        </p:nvSpPr>
        <p:spPr>
          <a:xfrm>
            <a:off x="804809" y="1609618"/>
            <a:ext cx="939571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Public Health Annual Report 2022</a:t>
            </a:r>
          </a:p>
          <a:p>
            <a:endParaRPr lang="en-GB">
              <a:cs typeface="Calibri"/>
            </a:endParaRPr>
          </a:p>
          <a:p>
            <a:pPr marL="285750" indent="-285750">
              <a:buFont typeface="Arial"/>
              <a:buChar char="•"/>
            </a:pPr>
            <a:r>
              <a:rPr lang="en-GB">
                <a:cs typeface="Calibri"/>
              </a:rPr>
              <a:t>92 page document</a:t>
            </a:r>
          </a:p>
          <a:p>
            <a:pPr marL="285750" indent="-285750">
              <a:buFont typeface="Arial"/>
              <a:buChar char="•"/>
            </a:pPr>
            <a:r>
              <a:rPr lang="en-GB">
                <a:cs typeface="Calibri"/>
              </a:rPr>
              <a:t>6 chapters plus recommendations</a:t>
            </a:r>
          </a:p>
          <a:p>
            <a:pPr marL="285750" indent="-285750">
              <a:buFont typeface="Arial"/>
              <a:buChar char="•"/>
            </a:pPr>
            <a:r>
              <a:rPr lang="en-GB">
                <a:cs typeface="Calibri"/>
              </a:rPr>
              <a:t>Many sections within each chapter</a:t>
            </a:r>
          </a:p>
          <a:p>
            <a:pPr marL="285750" indent="-285750">
              <a:buFont typeface="Arial"/>
              <a:buChar char="•"/>
            </a:pPr>
            <a:r>
              <a:rPr lang="en-GB">
                <a:cs typeface="Calibri"/>
              </a:rPr>
              <a:t>Images to convert to content</a:t>
            </a:r>
          </a:p>
          <a:p>
            <a:endParaRPr lang="en-GB">
              <a:cs typeface="Calibri"/>
            </a:endParaRPr>
          </a:p>
          <a:p>
            <a:endParaRPr lang="en-GB">
              <a:cs typeface="Calibri"/>
            </a:endParaRPr>
          </a:p>
        </p:txBody>
      </p:sp>
      <p:pic>
        <p:nvPicPr>
          <p:cNvPr id="3" name="Picture 2" descr="A screenshot of a report&#10;&#10;Description automatically generated">
            <a:extLst>
              <a:ext uri="{FF2B5EF4-FFF2-40B4-BE49-F238E27FC236}">
                <a16:creationId xmlns:a16="http://schemas.microsoft.com/office/drawing/2014/main" id="{C7B76BF4-9991-B811-B8F6-6B9CF291C061}"/>
              </a:ext>
            </a:extLst>
          </p:cNvPr>
          <p:cNvPicPr>
            <a:picLocks noChangeAspect="1"/>
          </p:cNvPicPr>
          <p:nvPr/>
        </p:nvPicPr>
        <p:blipFill>
          <a:blip r:embed="rId3"/>
          <a:stretch>
            <a:fillRect/>
          </a:stretch>
        </p:blipFill>
        <p:spPr>
          <a:xfrm>
            <a:off x="803096" y="3636962"/>
            <a:ext cx="5345986" cy="2589266"/>
          </a:xfrm>
          <a:prstGeom prst="rect">
            <a:avLst/>
          </a:prstGeom>
        </p:spPr>
      </p:pic>
      <p:pic>
        <p:nvPicPr>
          <p:cNvPr id="7" name="Picture 6" descr="A screenshot of a report&#10;&#10;Description automatically generated">
            <a:extLst>
              <a:ext uri="{FF2B5EF4-FFF2-40B4-BE49-F238E27FC236}">
                <a16:creationId xmlns:a16="http://schemas.microsoft.com/office/drawing/2014/main" id="{13FD649B-944D-7D86-86E9-E3BB02EC635E}"/>
              </a:ext>
            </a:extLst>
          </p:cNvPr>
          <p:cNvPicPr>
            <a:picLocks noChangeAspect="1"/>
          </p:cNvPicPr>
          <p:nvPr/>
        </p:nvPicPr>
        <p:blipFill>
          <a:blip r:embed="rId4"/>
          <a:stretch>
            <a:fillRect/>
          </a:stretch>
        </p:blipFill>
        <p:spPr>
          <a:xfrm>
            <a:off x="6445322" y="3636597"/>
            <a:ext cx="4695289" cy="2684177"/>
          </a:xfrm>
          <a:prstGeom prst="rect">
            <a:avLst/>
          </a:prstGeom>
        </p:spPr>
      </p:pic>
    </p:spTree>
    <p:extLst>
      <p:ext uri="{BB962C8B-B14F-4D97-AF65-F5344CB8AC3E}">
        <p14:creationId xmlns:p14="http://schemas.microsoft.com/office/powerpoint/2010/main" val="487028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838199" y="2096997"/>
            <a:ext cx="10214841" cy="4079966"/>
          </a:xfrm>
        </p:spPr>
        <p:txBody>
          <a:bodyPr vert="horz" lIns="91440" tIns="45720" rIns="91440" bIns="45720" rtlCol="0" anchor="t">
            <a:normAutofit/>
          </a:bodyPr>
          <a:lstStyle/>
          <a:p>
            <a:endParaRPr lang="en-GB" sz="2400">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553888" y="2136242"/>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794026" y="6377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Content and wireframing</a:t>
            </a:r>
            <a:endParaRPr lang="en-GB" sz="2800">
              <a:latin typeface="Segoe UI Semibold" panose="020B0702040204020203" pitchFamily="34" charset="0"/>
              <a:cs typeface="Segoe UI Semibold" panose="020B0702040204020203" pitchFamily="34" charset="0"/>
            </a:endParaRPr>
          </a:p>
        </p:txBody>
      </p:sp>
      <p:sp>
        <p:nvSpPr>
          <p:cNvPr id="2" name="Content Placeholder 2">
            <a:extLst>
              <a:ext uri="{FF2B5EF4-FFF2-40B4-BE49-F238E27FC236}">
                <a16:creationId xmlns:a16="http://schemas.microsoft.com/office/drawing/2014/main" id="{DDF38579-5685-EADC-9199-339ABF44C637}"/>
              </a:ext>
            </a:extLst>
          </p:cNvPr>
          <p:cNvSpPr txBox="1">
            <a:spLocks/>
          </p:cNvSpPr>
          <p:nvPr/>
        </p:nvSpPr>
        <p:spPr>
          <a:xfrm>
            <a:off x="839231" y="1242257"/>
            <a:ext cx="9177006" cy="81223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a:latin typeface="Segoe UI Semilight" panose="020B0402040204020203" pitchFamily="34" charset="0"/>
              <a:cs typeface="Segoe UI Semilight" panose="020B0402040204020203" pitchFamily="34" charset="0"/>
            </a:endParaRPr>
          </a:p>
          <a:p>
            <a:pPr marL="0" indent="0">
              <a:buNone/>
            </a:pPr>
            <a:endParaRPr lang="en-GB" sz="1400">
              <a:latin typeface="Segoe UI Semilight"/>
              <a:cs typeface="Segoe UI Semilight"/>
            </a:endParaRPr>
          </a:p>
          <a:p>
            <a:pPr marL="0" indent="0">
              <a:buNone/>
            </a:pPr>
            <a:endParaRPr lang="en-GB" sz="1800">
              <a:latin typeface="Segoe UI Semilight"/>
              <a:cs typeface="Segoe UI Semilight"/>
            </a:endParaRPr>
          </a:p>
          <a:p>
            <a:pPr marL="0" indent="0">
              <a:buNone/>
            </a:pPr>
            <a:endParaRPr lang="en-GB" sz="2400">
              <a:latin typeface="Segoe UI Semibold" panose="020B0702040204020203" pitchFamily="34" charset="0"/>
              <a:cs typeface="Segoe UI Semibold" panose="020B0702040204020203" pitchFamily="34" charset="0"/>
            </a:endParaRPr>
          </a:p>
          <a:p>
            <a:pPr marL="0" indent="0">
              <a:buNone/>
            </a:pPr>
            <a:endParaRPr lang="en-GB">
              <a:latin typeface="Segoe UI Semibold" panose="020B0702040204020203" pitchFamily="34" charset="0"/>
              <a:cs typeface="Segoe UI Semibold" panose="020B0702040204020203" pitchFamily="34" charset="0"/>
            </a:endParaRPr>
          </a:p>
          <a:p>
            <a:endParaRPr lang="en-GB" sz="2400">
              <a:latin typeface="Segoe UI Semilight" panose="020B0402040204020203" pitchFamily="34" charset="0"/>
              <a:cs typeface="Segoe UI Semilight" panose="020B0402040204020203" pitchFamily="34" charset="0"/>
            </a:endParaRPr>
          </a:p>
          <a:p>
            <a:pPr marL="0" indent="0">
              <a:buNone/>
            </a:pPr>
            <a:endParaRPr lang="en-GB" b="1">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sp>
        <p:nvSpPr>
          <p:cNvPr id="10" name="TextBox 9">
            <a:extLst>
              <a:ext uri="{FF2B5EF4-FFF2-40B4-BE49-F238E27FC236}">
                <a16:creationId xmlns:a16="http://schemas.microsoft.com/office/drawing/2014/main" id="{354AFFC0-2279-8A37-C301-6C211701D52A}"/>
              </a:ext>
            </a:extLst>
          </p:cNvPr>
          <p:cNvSpPr txBox="1"/>
          <p:nvPr/>
        </p:nvSpPr>
        <p:spPr>
          <a:xfrm>
            <a:off x="796248" y="2140449"/>
            <a:ext cx="940427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Christmas opening hours 2023 </a:t>
            </a:r>
            <a:endParaRPr lang="en-US"/>
          </a:p>
          <a:p>
            <a:r>
              <a:rPr lang="en-GB">
                <a:cs typeface="Calibri"/>
              </a:rPr>
              <a:t>Updates to GO Gateshead and seven libraries now live</a:t>
            </a:r>
            <a:br>
              <a:rPr lang="en-GB">
                <a:cs typeface="Calibri"/>
              </a:rPr>
            </a:br>
            <a:r>
              <a:rPr lang="en-GB">
                <a:ea typeface="Calibri"/>
                <a:cs typeface="Calibri"/>
              </a:rPr>
              <a:t>Contact us content – waiting for confirmation from Register Office and </a:t>
            </a:r>
            <a:r>
              <a:rPr lang="en-GB" err="1">
                <a:ea typeface="Calibri"/>
                <a:cs typeface="Calibri"/>
              </a:rPr>
              <a:t>Saltwell</a:t>
            </a:r>
            <a:r>
              <a:rPr lang="en-GB">
                <a:ea typeface="Calibri"/>
                <a:cs typeface="Calibri"/>
              </a:rPr>
              <a:t> Towers</a:t>
            </a:r>
          </a:p>
          <a:p>
            <a:endParaRPr lang="en-GB">
              <a:ea typeface="Calibri"/>
              <a:cs typeface="Calibri"/>
            </a:endParaRPr>
          </a:p>
          <a:p>
            <a:endParaRPr lang="en-GB">
              <a:ea typeface="Calibri"/>
              <a:cs typeface="Calibri"/>
            </a:endParaRPr>
          </a:p>
          <a:p>
            <a:endParaRPr lang="en-GB">
              <a:ea typeface="Calibri"/>
              <a:cs typeface="Calibri"/>
            </a:endParaRPr>
          </a:p>
        </p:txBody>
      </p:sp>
      <p:pic>
        <p:nvPicPr>
          <p:cNvPr id="8" name="Picture 7" descr="A screenshot of a website&#10;&#10;Description automatically generated">
            <a:extLst>
              <a:ext uri="{FF2B5EF4-FFF2-40B4-BE49-F238E27FC236}">
                <a16:creationId xmlns:a16="http://schemas.microsoft.com/office/drawing/2014/main" id="{513666A8-9056-118C-0A5B-29A206984618}"/>
              </a:ext>
            </a:extLst>
          </p:cNvPr>
          <p:cNvPicPr>
            <a:picLocks noChangeAspect="1"/>
          </p:cNvPicPr>
          <p:nvPr/>
        </p:nvPicPr>
        <p:blipFill>
          <a:blip r:embed="rId3"/>
          <a:stretch>
            <a:fillRect/>
          </a:stretch>
        </p:blipFill>
        <p:spPr>
          <a:xfrm>
            <a:off x="4493232" y="3648703"/>
            <a:ext cx="2784555" cy="2300369"/>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763C47D9-1832-6C19-A5F2-1F5C795FB7D5}"/>
              </a:ext>
            </a:extLst>
          </p:cNvPr>
          <p:cNvPicPr>
            <a:picLocks noChangeAspect="1"/>
          </p:cNvPicPr>
          <p:nvPr/>
        </p:nvPicPr>
        <p:blipFill>
          <a:blip r:embed="rId4"/>
          <a:stretch>
            <a:fillRect/>
          </a:stretch>
        </p:blipFill>
        <p:spPr>
          <a:xfrm>
            <a:off x="7489861" y="3645764"/>
            <a:ext cx="3358162" cy="2306248"/>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0788AFDE-EFAA-DB83-ADA2-2407DDF73606}"/>
              </a:ext>
            </a:extLst>
          </p:cNvPr>
          <p:cNvPicPr>
            <a:picLocks noChangeAspect="1"/>
          </p:cNvPicPr>
          <p:nvPr/>
        </p:nvPicPr>
        <p:blipFill>
          <a:blip r:embed="rId5"/>
          <a:stretch>
            <a:fillRect/>
          </a:stretch>
        </p:blipFill>
        <p:spPr>
          <a:xfrm>
            <a:off x="666109" y="3650991"/>
            <a:ext cx="3653656" cy="2295795"/>
          </a:xfrm>
          <a:prstGeom prst="rect">
            <a:avLst/>
          </a:prstGeom>
        </p:spPr>
      </p:pic>
    </p:spTree>
    <p:extLst>
      <p:ext uri="{BB962C8B-B14F-4D97-AF65-F5344CB8AC3E}">
        <p14:creationId xmlns:p14="http://schemas.microsoft.com/office/powerpoint/2010/main" val="1532300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838199" y="2096997"/>
            <a:ext cx="10214841" cy="4079966"/>
          </a:xfrm>
        </p:spPr>
        <p:txBody>
          <a:bodyPr vert="horz" lIns="91440" tIns="45720" rIns="91440" bIns="45720" rtlCol="0" anchor="t">
            <a:normAutofit/>
          </a:bodyPr>
          <a:lstStyle/>
          <a:p>
            <a:endParaRPr lang="en-GB" sz="2400">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553888" y="2136242"/>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794026" y="6377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Content and wireframing</a:t>
            </a:r>
            <a:endParaRPr lang="en-GB" sz="2800">
              <a:latin typeface="Segoe UI Semibold" panose="020B0702040204020203" pitchFamily="34" charset="0"/>
              <a:cs typeface="Segoe UI Semibold" panose="020B0702040204020203" pitchFamily="34" charset="0"/>
            </a:endParaRPr>
          </a:p>
        </p:txBody>
      </p:sp>
      <p:sp>
        <p:nvSpPr>
          <p:cNvPr id="2" name="Content Placeholder 2">
            <a:extLst>
              <a:ext uri="{FF2B5EF4-FFF2-40B4-BE49-F238E27FC236}">
                <a16:creationId xmlns:a16="http://schemas.microsoft.com/office/drawing/2014/main" id="{DDF38579-5685-EADC-9199-339ABF44C637}"/>
              </a:ext>
            </a:extLst>
          </p:cNvPr>
          <p:cNvSpPr txBox="1">
            <a:spLocks/>
          </p:cNvSpPr>
          <p:nvPr/>
        </p:nvSpPr>
        <p:spPr>
          <a:xfrm>
            <a:off x="839231" y="1242257"/>
            <a:ext cx="9177006" cy="81223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a:latin typeface="Segoe UI Semilight" panose="020B0402040204020203" pitchFamily="34" charset="0"/>
              <a:cs typeface="Segoe UI Semilight" panose="020B0402040204020203" pitchFamily="34" charset="0"/>
            </a:endParaRPr>
          </a:p>
          <a:p>
            <a:pPr marL="0" indent="0">
              <a:buNone/>
            </a:pPr>
            <a:endParaRPr lang="en-GB" sz="1400">
              <a:latin typeface="Segoe UI Semilight"/>
              <a:cs typeface="Segoe UI Semilight"/>
            </a:endParaRPr>
          </a:p>
          <a:p>
            <a:pPr marL="0" indent="0">
              <a:buNone/>
            </a:pPr>
            <a:endParaRPr lang="en-GB" sz="1800">
              <a:latin typeface="Segoe UI Semilight"/>
              <a:cs typeface="Segoe UI Semilight"/>
            </a:endParaRPr>
          </a:p>
          <a:p>
            <a:pPr marL="0" indent="0">
              <a:buNone/>
            </a:pPr>
            <a:endParaRPr lang="en-GB" sz="2400">
              <a:latin typeface="Segoe UI Semibold" panose="020B0702040204020203" pitchFamily="34" charset="0"/>
              <a:cs typeface="Segoe UI Semibold" panose="020B0702040204020203" pitchFamily="34" charset="0"/>
            </a:endParaRPr>
          </a:p>
          <a:p>
            <a:pPr marL="0" indent="0">
              <a:buNone/>
            </a:pPr>
            <a:endParaRPr lang="en-GB">
              <a:latin typeface="Segoe UI Semibold" panose="020B0702040204020203" pitchFamily="34" charset="0"/>
              <a:cs typeface="Segoe UI Semibold" panose="020B0702040204020203" pitchFamily="34" charset="0"/>
            </a:endParaRPr>
          </a:p>
          <a:p>
            <a:endParaRPr lang="en-GB" sz="2400">
              <a:latin typeface="Segoe UI Semilight" panose="020B0402040204020203" pitchFamily="34" charset="0"/>
              <a:cs typeface="Segoe UI Semilight" panose="020B0402040204020203" pitchFamily="34" charset="0"/>
            </a:endParaRPr>
          </a:p>
          <a:p>
            <a:pPr marL="0" indent="0">
              <a:buNone/>
            </a:pPr>
            <a:endParaRPr lang="en-GB" b="1">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sp>
        <p:nvSpPr>
          <p:cNvPr id="10" name="TextBox 9">
            <a:extLst>
              <a:ext uri="{FF2B5EF4-FFF2-40B4-BE49-F238E27FC236}">
                <a16:creationId xmlns:a16="http://schemas.microsoft.com/office/drawing/2014/main" id="{354AFFC0-2279-8A37-C301-6C211701D52A}"/>
              </a:ext>
            </a:extLst>
          </p:cNvPr>
          <p:cNvSpPr txBox="1"/>
          <p:nvPr/>
        </p:nvSpPr>
        <p:spPr>
          <a:xfrm>
            <a:off x="796248" y="2140449"/>
            <a:ext cx="94042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Temporary Traffic Regulation Order (TTRO) revised wireframe</a:t>
            </a:r>
            <a:endParaRPr lang="en-US"/>
          </a:p>
          <a:p>
            <a:endParaRPr lang="en-GB">
              <a:ea typeface="Calibri"/>
              <a:cs typeface="Calibri"/>
            </a:endParaRPr>
          </a:p>
          <a:p>
            <a:endParaRPr lang="en-GB">
              <a:ea typeface="Calibri"/>
              <a:cs typeface="Calibri"/>
            </a:endParaRPr>
          </a:p>
          <a:p>
            <a:endParaRPr lang="en-GB">
              <a:ea typeface="Calibri"/>
              <a:cs typeface="Calibri"/>
            </a:endParaRPr>
          </a:p>
        </p:txBody>
      </p:sp>
      <p:pic>
        <p:nvPicPr>
          <p:cNvPr id="3" name="Picture 2" descr="A screenshot of a computer&#10;&#10;Description automatically generated">
            <a:extLst>
              <a:ext uri="{FF2B5EF4-FFF2-40B4-BE49-F238E27FC236}">
                <a16:creationId xmlns:a16="http://schemas.microsoft.com/office/drawing/2014/main" id="{97574C59-1DAA-63F9-9BE4-2CA15AE21ED9}"/>
              </a:ext>
            </a:extLst>
          </p:cNvPr>
          <p:cNvPicPr>
            <a:picLocks noChangeAspect="1"/>
          </p:cNvPicPr>
          <p:nvPr/>
        </p:nvPicPr>
        <p:blipFill>
          <a:blip r:embed="rId3"/>
          <a:stretch>
            <a:fillRect/>
          </a:stretch>
        </p:blipFill>
        <p:spPr>
          <a:xfrm>
            <a:off x="648984" y="3043448"/>
            <a:ext cx="4404188" cy="3005732"/>
          </a:xfrm>
          <a:prstGeom prst="rect">
            <a:avLst/>
          </a:prstGeom>
        </p:spPr>
      </p:pic>
      <p:pic>
        <p:nvPicPr>
          <p:cNvPr id="7" name="Picture 6" descr="A screenshot of a survey&#10;&#10;Description automatically generated">
            <a:extLst>
              <a:ext uri="{FF2B5EF4-FFF2-40B4-BE49-F238E27FC236}">
                <a16:creationId xmlns:a16="http://schemas.microsoft.com/office/drawing/2014/main" id="{31EFC4BC-2D43-A3F3-4A7E-0B910D09B146}"/>
              </a:ext>
            </a:extLst>
          </p:cNvPr>
          <p:cNvPicPr>
            <a:picLocks noChangeAspect="1"/>
          </p:cNvPicPr>
          <p:nvPr/>
        </p:nvPicPr>
        <p:blipFill>
          <a:blip r:embed="rId4"/>
          <a:stretch>
            <a:fillRect/>
          </a:stretch>
        </p:blipFill>
        <p:spPr>
          <a:xfrm>
            <a:off x="5203861" y="2822610"/>
            <a:ext cx="5320300" cy="3464531"/>
          </a:xfrm>
          <a:prstGeom prst="rect">
            <a:avLst/>
          </a:prstGeom>
        </p:spPr>
      </p:pic>
    </p:spTree>
    <p:extLst>
      <p:ext uri="{BB962C8B-B14F-4D97-AF65-F5344CB8AC3E}">
        <p14:creationId xmlns:p14="http://schemas.microsoft.com/office/powerpoint/2010/main" val="832823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838199" y="3577701"/>
            <a:ext cx="10214841" cy="2599262"/>
          </a:xfrm>
        </p:spPr>
        <p:txBody>
          <a:bodyPr vert="horz" lIns="91440" tIns="45720" rIns="91440" bIns="45720" rtlCol="0" anchor="t">
            <a:normAutofit/>
          </a:bodyPr>
          <a:lstStyle/>
          <a:p>
            <a:endParaRPr lang="en-GB" sz="2400">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838200" y="11788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Development</a:t>
            </a:r>
            <a:endParaRPr lang="en-GB" sz="2800">
              <a:latin typeface="Segoe UI Semibold" panose="020B0702040204020203" pitchFamily="34" charset="0"/>
              <a:cs typeface="Segoe UI Semibold" panose="020B0702040204020203" pitchFamily="34" charset="0"/>
            </a:endParaRPr>
          </a:p>
        </p:txBody>
      </p:sp>
      <p:sp>
        <p:nvSpPr>
          <p:cNvPr id="2" name="Content Placeholder 2">
            <a:extLst>
              <a:ext uri="{FF2B5EF4-FFF2-40B4-BE49-F238E27FC236}">
                <a16:creationId xmlns:a16="http://schemas.microsoft.com/office/drawing/2014/main" id="{DDF38579-5685-EADC-9199-339ABF44C637}"/>
              </a:ext>
            </a:extLst>
          </p:cNvPr>
          <p:cNvSpPr txBox="1">
            <a:spLocks/>
          </p:cNvSpPr>
          <p:nvPr/>
        </p:nvSpPr>
        <p:spPr>
          <a:xfrm>
            <a:off x="761927" y="1960083"/>
            <a:ext cx="9177006" cy="44455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i="1">
              <a:latin typeface="Segoe UI Semilight" panose="020B0402040204020203" pitchFamily="34" charset="0"/>
              <a:cs typeface="Segoe UI Semilight" panose="020B0402040204020203" pitchFamily="34" charset="0"/>
            </a:endParaRPr>
          </a:p>
          <a:p>
            <a:pPr marL="0" indent="0">
              <a:buNone/>
            </a:pPr>
            <a:endParaRPr lang="en-GB" sz="2400">
              <a:latin typeface="Segoe UI Semibold"/>
              <a:cs typeface="Segoe UI Semibold"/>
            </a:endParaRPr>
          </a:p>
          <a:p>
            <a:pPr marL="0" indent="0">
              <a:buNone/>
            </a:pPr>
            <a:endParaRPr lang="en-GB">
              <a:latin typeface="Segoe UI Semibold" panose="020B0702040204020203" pitchFamily="34" charset="0"/>
              <a:cs typeface="Segoe UI Semibold" panose="020B0702040204020203" pitchFamily="34" charset="0"/>
            </a:endParaRPr>
          </a:p>
          <a:p>
            <a:endParaRPr lang="en-GB" sz="2400">
              <a:latin typeface="Segoe UI Semilight"/>
              <a:cs typeface="Segoe UI Semilight"/>
            </a:endParaRPr>
          </a:p>
          <a:p>
            <a:pPr marL="0" indent="0">
              <a:buNone/>
            </a:pPr>
            <a:endParaRPr lang="en-GB" b="1">
              <a:latin typeface="Segoe UI Semilight"/>
              <a:cs typeface="Segoe UI Semilight"/>
            </a:endParaRPr>
          </a:p>
          <a:p>
            <a:endParaRPr lang="en-GB" sz="2400">
              <a:latin typeface="Segoe UI Semilight" panose="020B0402040204020203" pitchFamily="34" charset="0"/>
              <a:cs typeface="Segoe UI Semilight" panose="020B0402040204020203" pitchFamily="34" charset="0"/>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10" name="TextBox 9">
            <a:extLst>
              <a:ext uri="{FF2B5EF4-FFF2-40B4-BE49-F238E27FC236}">
                <a16:creationId xmlns:a16="http://schemas.microsoft.com/office/drawing/2014/main" id="{2EEB30F1-EBAE-DE17-EEF7-ACC4824E5B69}"/>
              </a:ext>
            </a:extLst>
          </p:cNvPr>
          <p:cNvSpPr txBox="1"/>
          <p:nvPr/>
        </p:nvSpPr>
        <p:spPr>
          <a:xfrm>
            <a:off x="852667" y="2413337"/>
            <a:ext cx="7829323"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cs typeface="Calibri"/>
              </a:rPr>
              <a:t>Mayrise</a:t>
            </a:r>
            <a:r>
              <a:rPr lang="en-US">
                <a:cs typeface="Calibri"/>
              </a:rPr>
              <a:t> – Lit road signs.  Make use of </a:t>
            </a:r>
            <a:r>
              <a:rPr lang="en-US" err="1">
                <a:cs typeface="Calibri"/>
              </a:rPr>
              <a:t>Mayrise</a:t>
            </a:r>
            <a:r>
              <a:rPr lang="en-US">
                <a:cs typeface="Calibri"/>
              </a:rPr>
              <a:t> data </a:t>
            </a:r>
            <a:r>
              <a:rPr lang="en-US">
                <a:ea typeface="+mn-lt"/>
                <a:cs typeface="+mn-lt"/>
              </a:rPr>
              <a:t>(DCE - 6884)</a:t>
            </a:r>
          </a:p>
          <a:p>
            <a:endParaRPr lang="en-US">
              <a:ea typeface="+mn-lt"/>
              <a:cs typeface="+mn-lt"/>
            </a:endParaRPr>
          </a:p>
          <a:p>
            <a:r>
              <a:rPr lang="en-US" err="1">
                <a:ea typeface="+mn-lt"/>
                <a:cs typeface="+mn-lt"/>
              </a:rPr>
              <a:t>Mayrise</a:t>
            </a:r>
            <a:r>
              <a:rPr lang="en-US">
                <a:ea typeface="+mn-lt"/>
                <a:cs typeface="+mn-lt"/>
              </a:rPr>
              <a:t>  - addition of attachments to </a:t>
            </a:r>
            <a:r>
              <a:rPr lang="en-US" err="1">
                <a:ea typeface="+mn-lt"/>
                <a:cs typeface="+mn-lt"/>
              </a:rPr>
              <a:t>Mayrise</a:t>
            </a:r>
            <a:r>
              <a:rPr lang="en-US">
                <a:ea typeface="+mn-lt"/>
                <a:cs typeface="+mn-lt"/>
              </a:rPr>
              <a:t> cases (DCE – 7693)</a:t>
            </a:r>
          </a:p>
          <a:p>
            <a:endParaRPr lang="en-US">
              <a:ea typeface="+mn-lt"/>
              <a:cs typeface="+mn-lt"/>
            </a:endParaRPr>
          </a:p>
          <a:p>
            <a:r>
              <a:rPr lang="en-US" err="1">
                <a:ea typeface="+mn-lt"/>
                <a:cs typeface="+mn-lt"/>
              </a:rPr>
              <a:t>Mayrise</a:t>
            </a:r>
            <a:r>
              <a:rPr lang="en-US">
                <a:ea typeface="+mn-lt"/>
                <a:cs typeface="+mn-lt"/>
              </a:rPr>
              <a:t> – </a:t>
            </a:r>
            <a:r>
              <a:rPr lang="en-GB" sz="1800">
                <a:solidFill>
                  <a:srgbClr val="000000"/>
                </a:solidFill>
                <a:effectLst/>
                <a:latin typeface="Aptos" panose="020B0604020202020204" pitchFamily="34" charset="0"/>
                <a:ea typeface="Times New Roman" panose="02020603050405020304" pitchFamily="18" charset="0"/>
                <a:cs typeface="Calibri" panose="020F0502020204030204" pitchFamily="34" charset="0"/>
              </a:rPr>
              <a:t>Emails being sent when cancel is selected </a:t>
            </a:r>
            <a:r>
              <a:rPr lang="en-US">
                <a:ea typeface="+mn-lt"/>
                <a:cs typeface="+mn-lt"/>
              </a:rPr>
              <a:t>(DCE – 6612)</a:t>
            </a:r>
          </a:p>
          <a:p>
            <a:endParaRPr lang="en-US">
              <a:ea typeface="+mn-lt"/>
              <a:cs typeface="+mn-lt"/>
            </a:endParaRPr>
          </a:p>
          <a:p>
            <a:r>
              <a:rPr lang="en-US">
                <a:ea typeface="+mn-lt"/>
                <a:cs typeface="+mn-lt"/>
              </a:rPr>
              <a:t>Improvement to </a:t>
            </a:r>
            <a:r>
              <a:rPr lang="en-US" err="1">
                <a:ea typeface="+mn-lt"/>
                <a:cs typeface="+mn-lt"/>
              </a:rPr>
              <a:t>Bartec</a:t>
            </a:r>
            <a:r>
              <a:rPr lang="en-US">
                <a:ea typeface="+mn-lt"/>
                <a:cs typeface="+mn-lt"/>
              </a:rPr>
              <a:t> endpoints (DCE – 5437)</a:t>
            </a:r>
          </a:p>
          <a:p>
            <a:endParaRPr lang="en-US">
              <a:ea typeface="+mn-lt"/>
              <a:cs typeface="+mn-lt"/>
            </a:endParaRPr>
          </a:p>
          <a:p>
            <a:endParaRPr lang="en-US">
              <a:ea typeface="+mn-lt"/>
              <a:cs typeface="+mn-lt"/>
            </a:endParaRPr>
          </a:p>
          <a:p>
            <a:endParaRPr lang="en-US">
              <a:ea typeface="+mn-lt"/>
              <a:cs typeface="+mn-lt"/>
            </a:endParaRPr>
          </a:p>
          <a:p>
            <a:endParaRPr lang="en-US">
              <a:ea typeface="+mn-lt"/>
              <a:cs typeface="+mn-lt"/>
            </a:endParaRPr>
          </a:p>
          <a:p>
            <a:endParaRPr lang="en-US">
              <a:ea typeface="+mn-lt"/>
              <a:cs typeface="+mn-lt"/>
            </a:endParaRPr>
          </a:p>
          <a:p>
            <a:endParaRPr lang="en-US">
              <a:ea typeface="+mn-lt"/>
              <a:cs typeface="+mn-lt"/>
            </a:endParaRPr>
          </a:p>
        </p:txBody>
      </p:sp>
    </p:spTree>
    <p:extLst>
      <p:ext uri="{BB962C8B-B14F-4D97-AF65-F5344CB8AC3E}">
        <p14:creationId xmlns:p14="http://schemas.microsoft.com/office/powerpoint/2010/main" val="102763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838199" y="3577701"/>
            <a:ext cx="10214841" cy="2599262"/>
          </a:xfrm>
        </p:spPr>
        <p:txBody>
          <a:bodyPr vert="horz" lIns="91440" tIns="45720" rIns="91440" bIns="45720" rtlCol="0" anchor="t">
            <a:normAutofit/>
          </a:bodyPr>
          <a:lstStyle/>
          <a:p>
            <a:endParaRPr lang="en-GB" sz="2400">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838200" y="11788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Development</a:t>
            </a:r>
            <a:endParaRPr lang="en-GB" sz="2800">
              <a:latin typeface="Segoe UI Semibold" panose="020B0702040204020203" pitchFamily="34" charset="0"/>
              <a:cs typeface="Segoe UI Semibold" panose="020B0702040204020203" pitchFamily="34" charset="0"/>
            </a:endParaRPr>
          </a:p>
        </p:txBody>
      </p:sp>
      <p:sp>
        <p:nvSpPr>
          <p:cNvPr id="2" name="Content Placeholder 2">
            <a:extLst>
              <a:ext uri="{FF2B5EF4-FFF2-40B4-BE49-F238E27FC236}">
                <a16:creationId xmlns:a16="http://schemas.microsoft.com/office/drawing/2014/main" id="{DDF38579-5685-EADC-9199-339ABF44C637}"/>
              </a:ext>
            </a:extLst>
          </p:cNvPr>
          <p:cNvSpPr txBox="1">
            <a:spLocks/>
          </p:cNvSpPr>
          <p:nvPr/>
        </p:nvSpPr>
        <p:spPr>
          <a:xfrm>
            <a:off x="761927" y="1960083"/>
            <a:ext cx="9177006" cy="44455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i="1">
              <a:latin typeface="Segoe UI Semilight" panose="020B0402040204020203" pitchFamily="34" charset="0"/>
              <a:cs typeface="Segoe UI Semilight" panose="020B0402040204020203" pitchFamily="34" charset="0"/>
            </a:endParaRPr>
          </a:p>
          <a:p>
            <a:pPr marL="0" indent="0">
              <a:buNone/>
            </a:pPr>
            <a:endParaRPr lang="en-GB" sz="2400">
              <a:latin typeface="Segoe UI Semibold"/>
              <a:cs typeface="Segoe UI Semibold"/>
            </a:endParaRPr>
          </a:p>
          <a:p>
            <a:pPr marL="0" indent="0">
              <a:buNone/>
            </a:pPr>
            <a:endParaRPr lang="en-GB">
              <a:latin typeface="Segoe UI Semibold" panose="020B0702040204020203" pitchFamily="34" charset="0"/>
              <a:cs typeface="Segoe UI Semibold" panose="020B0702040204020203" pitchFamily="34" charset="0"/>
            </a:endParaRPr>
          </a:p>
          <a:p>
            <a:endParaRPr lang="en-GB" sz="2400">
              <a:latin typeface="Segoe UI Semilight"/>
              <a:cs typeface="Segoe UI Semilight"/>
            </a:endParaRPr>
          </a:p>
          <a:p>
            <a:pPr marL="0" indent="0">
              <a:buNone/>
            </a:pPr>
            <a:endParaRPr lang="en-GB" b="1">
              <a:latin typeface="Segoe UI Semilight"/>
              <a:cs typeface="Segoe UI Semilight"/>
            </a:endParaRPr>
          </a:p>
          <a:p>
            <a:endParaRPr lang="en-GB" sz="2400">
              <a:latin typeface="Segoe UI Semilight" panose="020B0402040204020203" pitchFamily="34" charset="0"/>
              <a:cs typeface="Segoe UI Semilight" panose="020B0402040204020203" pitchFamily="34" charset="0"/>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10" name="TextBox 9">
            <a:extLst>
              <a:ext uri="{FF2B5EF4-FFF2-40B4-BE49-F238E27FC236}">
                <a16:creationId xmlns:a16="http://schemas.microsoft.com/office/drawing/2014/main" id="{2EEB30F1-EBAE-DE17-EEF7-ACC4824E5B69}"/>
              </a:ext>
            </a:extLst>
          </p:cNvPr>
          <p:cNvSpPr txBox="1"/>
          <p:nvPr/>
        </p:nvSpPr>
        <p:spPr>
          <a:xfrm>
            <a:off x="968448" y="2189557"/>
            <a:ext cx="366960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Skip permits </a:t>
            </a:r>
            <a:r>
              <a:rPr lang="en-US">
                <a:ea typeface="+mn-lt"/>
                <a:cs typeface="+mn-lt"/>
              </a:rPr>
              <a:t>(DCE-7615)</a:t>
            </a:r>
          </a:p>
          <a:p>
            <a:r>
              <a:rPr lang="en-US">
                <a:cs typeface="Calibri"/>
              </a:rPr>
              <a:t>A change to the ordering of some of pages and a correction to the logic which checks if a skip can be placed on a grass verge.</a:t>
            </a:r>
          </a:p>
          <a:p>
            <a:br>
              <a:rPr lang="en-US">
                <a:cs typeface="Calibri"/>
              </a:rPr>
            </a:br>
            <a:r>
              <a:rPr lang="en-US">
                <a:cs typeface="Calibri"/>
              </a:rPr>
              <a:t>Previously, the form just took into account the date the application was made rather than the actual date that the skip was to be placed.</a:t>
            </a:r>
          </a:p>
          <a:p>
            <a:endParaRPr lang="en-US">
              <a:cs typeface="Calibri"/>
            </a:endParaRPr>
          </a:p>
          <a:p>
            <a:r>
              <a:rPr lang="en-US">
                <a:cs typeface="Calibri"/>
              </a:rPr>
              <a:t>(Applicants can now order skips in winter for Spring and place them on a grass verge)</a:t>
            </a:r>
          </a:p>
        </p:txBody>
      </p:sp>
      <p:pic>
        <p:nvPicPr>
          <p:cNvPr id="3" name="Picture 2" descr="A screenshot of a computer&#10;&#10;Description automatically generated">
            <a:extLst>
              <a:ext uri="{FF2B5EF4-FFF2-40B4-BE49-F238E27FC236}">
                <a16:creationId xmlns:a16="http://schemas.microsoft.com/office/drawing/2014/main" id="{3A3F3387-3477-37C7-8876-CF9BE1FBBEE2}"/>
              </a:ext>
            </a:extLst>
          </p:cNvPr>
          <p:cNvPicPr>
            <a:picLocks noChangeAspect="1"/>
          </p:cNvPicPr>
          <p:nvPr/>
        </p:nvPicPr>
        <p:blipFill>
          <a:blip r:embed="rId4"/>
          <a:stretch>
            <a:fillRect/>
          </a:stretch>
        </p:blipFill>
        <p:spPr>
          <a:xfrm>
            <a:off x="4695825" y="1540876"/>
            <a:ext cx="7372350" cy="3538124"/>
          </a:xfrm>
          <a:prstGeom prst="rect">
            <a:avLst/>
          </a:prstGeom>
        </p:spPr>
      </p:pic>
    </p:spTree>
    <p:extLst>
      <p:ext uri="{BB962C8B-B14F-4D97-AF65-F5344CB8AC3E}">
        <p14:creationId xmlns:p14="http://schemas.microsoft.com/office/powerpoint/2010/main" val="3625650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838199" y="3577701"/>
            <a:ext cx="10214841" cy="2599262"/>
          </a:xfrm>
        </p:spPr>
        <p:txBody>
          <a:bodyPr vert="horz" lIns="91440" tIns="45720" rIns="91440" bIns="45720" rtlCol="0" anchor="t">
            <a:normAutofit/>
          </a:bodyPr>
          <a:lstStyle/>
          <a:p>
            <a:endParaRPr lang="en-GB" sz="2400">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838200" y="11788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Development</a:t>
            </a:r>
            <a:endParaRPr lang="en-GB" sz="2800">
              <a:latin typeface="Segoe UI Semibold" panose="020B0702040204020203" pitchFamily="34" charset="0"/>
              <a:cs typeface="Segoe UI Semibold" panose="020B0702040204020203" pitchFamily="34" charset="0"/>
            </a:endParaRPr>
          </a:p>
        </p:txBody>
      </p:sp>
      <p:sp>
        <p:nvSpPr>
          <p:cNvPr id="2" name="Content Placeholder 2">
            <a:extLst>
              <a:ext uri="{FF2B5EF4-FFF2-40B4-BE49-F238E27FC236}">
                <a16:creationId xmlns:a16="http://schemas.microsoft.com/office/drawing/2014/main" id="{DDF38579-5685-EADC-9199-339ABF44C637}"/>
              </a:ext>
            </a:extLst>
          </p:cNvPr>
          <p:cNvSpPr txBox="1">
            <a:spLocks/>
          </p:cNvSpPr>
          <p:nvPr/>
        </p:nvSpPr>
        <p:spPr>
          <a:xfrm>
            <a:off x="761927" y="1960083"/>
            <a:ext cx="9177006" cy="44455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i="1">
              <a:latin typeface="Segoe UI Semilight" panose="020B0402040204020203" pitchFamily="34" charset="0"/>
              <a:cs typeface="Segoe UI Semilight" panose="020B0402040204020203" pitchFamily="34" charset="0"/>
            </a:endParaRPr>
          </a:p>
          <a:p>
            <a:pPr marL="0" indent="0">
              <a:buNone/>
            </a:pPr>
            <a:endParaRPr lang="en-GB" sz="2400">
              <a:latin typeface="Segoe UI Semibold"/>
              <a:cs typeface="Segoe UI Semibold"/>
            </a:endParaRPr>
          </a:p>
          <a:p>
            <a:pPr marL="0" indent="0">
              <a:buNone/>
            </a:pPr>
            <a:endParaRPr lang="en-GB">
              <a:latin typeface="Segoe UI Semibold" panose="020B0702040204020203" pitchFamily="34" charset="0"/>
              <a:cs typeface="Segoe UI Semibold" panose="020B0702040204020203" pitchFamily="34" charset="0"/>
            </a:endParaRPr>
          </a:p>
          <a:p>
            <a:endParaRPr lang="en-GB" sz="2400">
              <a:latin typeface="Segoe UI Semilight"/>
              <a:cs typeface="Segoe UI Semilight"/>
            </a:endParaRPr>
          </a:p>
          <a:p>
            <a:pPr marL="0" indent="0">
              <a:buNone/>
            </a:pPr>
            <a:endParaRPr lang="en-GB" b="1">
              <a:latin typeface="Segoe UI Semilight"/>
              <a:cs typeface="Segoe UI Semilight"/>
            </a:endParaRPr>
          </a:p>
          <a:p>
            <a:endParaRPr lang="en-GB" sz="2400">
              <a:latin typeface="Segoe UI Semilight" panose="020B0402040204020203" pitchFamily="34" charset="0"/>
              <a:cs typeface="Segoe UI Semilight" panose="020B0402040204020203" pitchFamily="34" charset="0"/>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10" name="TextBox 9">
            <a:extLst>
              <a:ext uri="{FF2B5EF4-FFF2-40B4-BE49-F238E27FC236}">
                <a16:creationId xmlns:a16="http://schemas.microsoft.com/office/drawing/2014/main" id="{2EEB30F1-EBAE-DE17-EEF7-ACC4824E5B69}"/>
              </a:ext>
            </a:extLst>
          </p:cNvPr>
          <p:cNvSpPr txBox="1"/>
          <p:nvPr/>
        </p:nvSpPr>
        <p:spPr>
          <a:xfrm>
            <a:off x="968448" y="2189557"/>
            <a:ext cx="3669605"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Gateshead Exchange</a:t>
            </a:r>
            <a:r>
              <a:rPr lang="en-US">
                <a:cs typeface="Calibri"/>
              </a:rPr>
              <a:t> (</a:t>
            </a:r>
            <a:r>
              <a:rPr lang="en-US">
                <a:ea typeface="+mn-lt"/>
                <a:cs typeface="+mn-lt"/>
              </a:rPr>
              <a:t>DCE-7687)</a:t>
            </a:r>
            <a:endParaRPr lang="en-US" b="1">
              <a:ea typeface="+mn-lt"/>
              <a:cs typeface="+mn-lt"/>
            </a:endParaRPr>
          </a:p>
          <a:p>
            <a:r>
              <a:rPr lang="en-US">
                <a:cs typeface="Calibri"/>
              </a:rPr>
              <a:t>Further development to the Gateshead exchange forms, following testing on preprod.</a:t>
            </a:r>
            <a:br>
              <a:rPr lang="en-US">
                <a:cs typeface="Calibri"/>
              </a:rPr>
            </a:br>
            <a:br>
              <a:rPr lang="en-US">
                <a:cs typeface="Calibri"/>
              </a:rPr>
            </a:br>
            <a:r>
              <a:rPr lang="en-US">
                <a:cs typeface="Calibri"/>
              </a:rPr>
              <a:t>If the endpoint isn't able to retrieve the title of original request or the offer being responded to then it will display a more readable link (rather than 'Unknown')</a:t>
            </a:r>
          </a:p>
          <a:p>
            <a:endParaRPr lang="en-US">
              <a:cs typeface="Calibri"/>
            </a:endParaRPr>
          </a:p>
          <a:p>
            <a:r>
              <a:rPr lang="en-US">
                <a:cs typeface="Calibri"/>
              </a:rPr>
              <a:t>Pushed endpoints, configs and forms to prod.</a:t>
            </a:r>
          </a:p>
        </p:txBody>
      </p:sp>
      <p:pic>
        <p:nvPicPr>
          <p:cNvPr id="8" name="Picture 7" descr="A screenshot of a computer&#10;&#10;Description automatically generated">
            <a:extLst>
              <a:ext uri="{FF2B5EF4-FFF2-40B4-BE49-F238E27FC236}">
                <a16:creationId xmlns:a16="http://schemas.microsoft.com/office/drawing/2014/main" id="{927124C8-9A25-1EEB-FDF3-A776887ACACE}"/>
              </a:ext>
            </a:extLst>
          </p:cNvPr>
          <p:cNvPicPr>
            <a:picLocks noChangeAspect="1"/>
          </p:cNvPicPr>
          <p:nvPr/>
        </p:nvPicPr>
        <p:blipFill>
          <a:blip r:embed="rId4"/>
          <a:stretch>
            <a:fillRect/>
          </a:stretch>
        </p:blipFill>
        <p:spPr>
          <a:xfrm>
            <a:off x="5638800" y="2882971"/>
            <a:ext cx="5334000" cy="3073257"/>
          </a:xfrm>
          <a:prstGeom prst="rect">
            <a:avLst/>
          </a:prstGeom>
        </p:spPr>
      </p:pic>
      <p:pic>
        <p:nvPicPr>
          <p:cNvPr id="11" name="Picture 10" descr="A screenshot of a test&#10;&#10;Description automatically generated">
            <a:extLst>
              <a:ext uri="{FF2B5EF4-FFF2-40B4-BE49-F238E27FC236}">
                <a16:creationId xmlns:a16="http://schemas.microsoft.com/office/drawing/2014/main" id="{BF3F9625-8E23-85E2-A4C5-2787A8E08AF2}"/>
              </a:ext>
            </a:extLst>
          </p:cNvPr>
          <p:cNvPicPr>
            <a:picLocks noChangeAspect="1"/>
          </p:cNvPicPr>
          <p:nvPr/>
        </p:nvPicPr>
        <p:blipFill>
          <a:blip r:embed="rId5"/>
          <a:stretch>
            <a:fillRect/>
          </a:stretch>
        </p:blipFill>
        <p:spPr>
          <a:xfrm>
            <a:off x="5648325" y="33545"/>
            <a:ext cx="5334000" cy="2818986"/>
          </a:xfrm>
          <a:prstGeom prst="rect">
            <a:avLst/>
          </a:prstGeom>
        </p:spPr>
      </p:pic>
    </p:spTree>
    <p:extLst>
      <p:ext uri="{BB962C8B-B14F-4D97-AF65-F5344CB8AC3E}">
        <p14:creationId xmlns:p14="http://schemas.microsoft.com/office/powerpoint/2010/main" val="1179673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5. </a:t>
            </a:r>
            <a:endParaRPr lang="en-GB">
              <a:latin typeface="Segoe UI Semibold" panose="020B0702040204020203" pitchFamily="34" charset="0"/>
              <a:cs typeface="Segoe UI Semibold" panose="020B07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838200" y="11788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Data</a:t>
            </a: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3" name="Content Placeholder 2">
            <a:extLst>
              <a:ext uri="{FF2B5EF4-FFF2-40B4-BE49-F238E27FC236}">
                <a16:creationId xmlns:a16="http://schemas.microsoft.com/office/drawing/2014/main" id="{7D9639A9-58CD-3BAA-C89F-30CAB87488D2}"/>
              </a:ext>
            </a:extLst>
          </p:cNvPr>
          <p:cNvSpPr txBox="1">
            <a:spLocks/>
          </p:cNvSpPr>
          <p:nvPr/>
        </p:nvSpPr>
        <p:spPr>
          <a:xfrm>
            <a:off x="897795" y="2191996"/>
            <a:ext cx="9177006" cy="44455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Blue Badges</a:t>
            </a:r>
          </a:p>
          <a:p>
            <a:r>
              <a:rPr lang="en-GB" sz="1800">
                <a:latin typeface="Segoe UI Semilight" panose="020B0402040204020203" pitchFamily="34" charset="0"/>
                <a:cs typeface="Segoe UI Semilight" panose="020B0402040204020203" pitchFamily="34" charset="0"/>
                <a:hlinkClick r:id="rId4"/>
              </a:rPr>
              <a:t>[DCE-7671] Blue Badges: Applications where the badge was ordered on 9.10.23 - Jira (gossinteractive.com)</a:t>
            </a:r>
            <a:endParaRPr lang="en-GB" sz="1800">
              <a:latin typeface="Segoe UI Semilight" panose="020B0402040204020203" pitchFamily="34" charset="0"/>
              <a:cs typeface="Segoe UI Semilight" panose="020B0402040204020203" pitchFamily="34" charset="0"/>
            </a:endParaRPr>
          </a:p>
          <a:p>
            <a:r>
              <a:rPr lang="en-GB" sz="1800">
                <a:latin typeface="Segoe UI Semilight" panose="020B0402040204020203" pitchFamily="34" charset="0"/>
                <a:cs typeface="Segoe UI Semilight" panose="020B0402040204020203" pitchFamily="34" charset="0"/>
                <a:hlinkClick r:id="rId5"/>
              </a:rPr>
              <a:t>[DCE-7691] Refresh for latest case status - Jira (gossinteractive.com)</a:t>
            </a:r>
            <a:endParaRPr lang="en-GB" sz="1800">
              <a:latin typeface="Segoe UI Semilight" panose="020B0402040204020203" pitchFamily="34" charset="0"/>
              <a:cs typeface="Segoe UI Semilight" panose="020B0402040204020203" pitchFamily="34" charset="0"/>
            </a:endParaRPr>
          </a:p>
          <a:p>
            <a:pPr marL="0" indent="0">
              <a:buNone/>
            </a:pPr>
            <a:endParaRPr lang="en-GB" sz="2000">
              <a:latin typeface="Segoe UI Semilight" panose="020B0402040204020203" pitchFamily="34" charset="0"/>
              <a:cs typeface="Segoe UI Semilight" panose="020B0402040204020203" pitchFamily="34" charset="0"/>
            </a:endParaRPr>
          </a:p>
          <a:p>
            <a:pPr marL="0" indent="0">
              <a:buNone/>
            </a:pPr>
            <a:r>
              <a:rPr lang="en-GB" sz="2000">
                <a:latin typeface="Segoe UI Semilight" panose="020B0402040204020203" pitchFamily="34" charset="0"/>
                <a:cs typeface="Segoe UI Semilight" panose="020B0402040204020203" pitchFamily="34" charset="0"/>
              </a:rPr>
              <a:t>Fly-tipping</a:t>
            </a:r>
          </a:p>
          <a:p>
            <a:r>
              <a:rPr lang="en-GB" sz="1800">
                <a:latin typeface="Segoe UI Semilight" panose="020B0402040204020203" pitchFamily="34" charset="0"/>
                <a:cs typeface="Segoe UI Semilight" panose="020B0402040204020203" pitchFamily="34" charset="0"/>
                <a:hlinkClick r:id="rId6"/>
              </a:rPr>
              <a:t>[DCE-7682] Create fly-tipping export and prototype locations based view - Jira (gossinteractive.com)</a:t>
            </a:r>
            <a:endParaRPr lang="en-GB" sz="180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4539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838199" y="3577701"/>
            <a:ext cx="10214841" cy="2599262"/>
          </a:xfrm>
        </p:spPr>
        <p:txBody>
          <a:bodyPr vert="horz" lIns="91440" tIns="45720" rIns="91440" bIns="45720" rtlCol="0" anchor="t">
            <a:normAutofit/>
          </a:bodyPr>
          <a:lstStyle/>
          <a:p>
            <a:endParaRPr lang="en-GB" sz="2400">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838200" y="11788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Development</a:t>
            </a:r>
            <a:endParaRPr lang="en-GB" sz="2800">
              <a:latin typeface="Segoe UI Semibold" panose="020B0702040204020203" pitchFamily="34" charset="0"/>
              <a:cs typeface="Segoe UI Semibold" panose="020B0702040204020203" pitchFamily="34" charset="0"/>
            </a:endParaRPr>
          </a:p>
        </p:txBody>
      </p:sp>
      <p:sp>
        <p:nvSpPr>
          <p:cNvPr id="2" name="Content Placeholder 2">
            <a:extLst>
              <a:ext uri="{FF2B5EF4-FFF2-40B4-BE49-F238E27FC236}">
                <a16:creationId xmlns:a16="http://schemas.microsoft.com/office/drawing/2014/main" id="{DDF38579-5685-EADC-9199-339ABF44C637}"/>
              </a:ext>
            </a:extLst>
          </p:cNvPr>
          <p:cNvSpPr txBox="1">
            <a:spLocks/>
          </p:cNvSpPr>
          <p:nvPr/>
        </p:nvSpPr>
        <p:spPr>
          <a:xfrm>
            <a:off x="761927" y="1960083"/>
            <a:ext cx="9177006" cy="44455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i="1">
              <a:latin typeface="Segoe UI Semilight" panose="020B0402040204020203" pitchFamily="34" charset="0"/>
              <a:cs typeface="Segoe UI Semilight" panose="020B0402040204020203" pitchFamily="34" charset="0"/>
            </a:endParaRPr>
          </a:p>
          <a:p>
            <a:pPr marL="0" indent="0">
              <a:buNone/>
            </a:pPr>
            <a:endParaRPr lang="en-GB" sz="2400">
              <a:latin typeface="Segoe UI Semibold"/>
              <a:cs typeface="Segoe UI Semibold"/>
            </a:endParaRPr>
          </a:p>
          <a:p>
            <a:pPr marL="0" indent="0">
              <a:buNone/>
            </a:pPr>
            <a:endParaRPr lang="en-GB">
              <a:latin typeface="Segoe UI Semibold" panose="020B0702040204020203" pitchFamily="34" charset="0"/>
              <a:cs typeface="Segoe UI Semibold" panose="020B0702040204020203" pitchFamily="34" charset="0"/>
            </a:endParaRPr>
          </a:p>
          <a:p>
            <a:endParaRPr lang="en-GB" sz="2400">
              <a:latin typeface="Segoe UI Semilight"/>
              <a:cs typeface="Segoe UI Semilight"/>
            </a:endParaRPr>
          </a:p>
          <a:p>
            <a:pPr marL="0" indent="0">
              <a:buNone/>
            </a:pPr>
            <a:endParaRPr lang="en-GB" b="1">
              <a:latin typeface="Segoe UI Semilight"/>
              <a:cs typeface="Segoe UI Semilight"/>
            </a:endParaRPr>
          </a:p>
          <a:p>
            <a:endParaRPr lang="en-GB" sz="2400">
              <a:latin typeface="Segoe UI Semilight" panose="020B0402040204020203" pitchFamily="34" charset="0"/>
              <a:cs typeface="Segoe UI Semilight" panose="020B0402040204020203" pitchFamily="34" charset="0"/>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10" name="TextBox 9">
            <a:extLst>
              <a:ext uri="{FF2B5EF4-FFF2-40B4-BE49-F238E27FC236}">
                <a16:creationId xmlns:a16="http://schemas.microsoft.com/office/drawing/2014/main" id="{2EEB30F1-EBAE-DE17-EEF7-ACC4824E5B69}"/>
              </a:ext>
            </a:extLst>
          </p:cNvPr>
          <p:cNvSpPr txBox="1"/>
          <p:nvPr/>
        </p:nvSpPr>
        <p:spPr>
          <a:xfrm>
            <a:off x="968448" y="2189557"/>
            <a:ext cx="3669605"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Waste permits, vehicle details search </a:t>
            </a:r>
            <a:r>
              <a:rPr lang="en-US">
                <a:cs typeface="Calibri"/>
              </a:rPr>
              <a:t>(</a:t>
            </a:r>
            <a:r>
              <a:rPr lang="en-US">
                <a:ea typeface="+mn-lt"/>
                <a:cs typeface="+mn-lt"/>
              </a:rPr>
              <a:t>DCE-7635)</a:t>
            </a:r>
            <a:endParaRPr lang="en-US" b="1">
              <a:cs typeface="Calibri"/>
            </a:endParaRPr>
          </a:p>
          <a:p>
            <a:r>
              <a:rPr lang="en-US">
                <a:cs typeface="Calibri"/>
              </a:rPr>
              <a:t>As requested from the service we made an improvement to the vehicle details search page to always show the length of the vehicle even if the value isn't known.</a:t>
            </a:r>
          </a:p>
          <a:p>
            <a:endParaRPr lang="en-US">
              <a:cs typeface="Calibri"/>
            </a:endParaRPr>
          </a:p>
          <a:p>
            <a:r>
              <a:rPr lang="en-US">
                <a:cs typeface="Calibri"/>
              </a:rPr>
              <a:t>DC made a further improvement to display a 'Vehicle not found' message if no vehicle is returned.</a:t>
            </a:r>
          </a:p>
          <a:p>
            <a:endParaRPr lang="en-US">
              <a:cs typeface="Calibri"/>
            </a:endParaRPr>
          </a:p>
          <a:p>
            <a:endParaRPr lang="en-US">
              <a:cs typeface="Calibri"/>
            </a:endParaRPr>
          </a:p>
        </p:txBody>
      </p:sp>
      <p:pic>
        <p:nvPicPr>
          <p:cNvPr id="12" name="Picture 11" descr="A screenshot of a computer&#10;&#10;Description automatically generated">
            <a:extLst>
              <a:ext uri="{FF2B5EF4-FFF2-40B4-BE49-F238E27FC236}">
                <a16:creationId xmlns:a16="http://schemas.microsoft.com/office/drawing/2014/main" id="{120A2D09-C114-786C-F1D9-659F4A9530CA}"/>
              </a:ext>
            </a:extLst>
          </p:cNvPr>
          <p:cNvPicPr>
            <a:picLocks noChangeAspect="1"/>
          </p:cNvPicPr>
          <p:nvPr/>
        </p:nvPicPr>
        <p:blipFill>
          <a:blip r:embed="rId4"/>
          <a:stretch>
            <a:fillRect/>
          </a:stretch>
        </p:blipFill>
        <p:spPr>
          <a:xfrm>
            <a:off x="4972050" y="163701"/>
            <a:ext cx="4486275" cy="3615949"/>
          </a:xfrm>
          <a:prstGeom prst="rect">
            <a:avLst/>
          </a:prstGeom>
        </p:spPr>
      </p:pic>
      <p:pic>
        <p:nvPicPr>
          <p:cNvPr id="13" name="Picture 12" descr="A screenshot of a search box&#10;&#10;Description automatically generated">
            <a:extLst>
              <a:ext uri="{FF2B5EF4-FFF2-40B4-BE49-F238E27FC236}">
                <a16:creationId xmlns:a16="http://schemas.microsoft.com/office/drawing/2014/main" id="{CF0C5B6B-3D52-9AB8-6A1C-3632EE4EFC44}"/>
              </a:ext>
            </a:extLst>
          </p:cNvPr>
          <p:cNvPicPr>
            <a:picLocks noChangeAspect="1"/>
          </p:cNvPicPr>
          <p:nvPr/>
        </p:nvPicPr>
        <p:blipFill>
          <a:blip r:embed="rId5"/>
          <a:stretch>
            <a:fillRect/>
          </a:stretch>
        </p:blipFill>
        <p:spPr>
          <a:xfrm>
            <a:off x="5000625" y="4087324"/>
            <a:ext cx="2743200" cy="1998052"/>
          </a:xfrm>
          <a:prstGeom prst="rect">
            <a:avLst/>
          </a:prstGeom>
        </p:spPr>
      </p:pic>
    </p:spTree>
    <p:extLst>
      <p:ext uri="{BB962C8B-B14F-4D97-AF65-F5344CB8AC3E}">
        <p14:creationId xmlns:p14="http://schemas.microsoft.com/office/powerpoint/2010/main" val="2308369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838199" y="3577701"/>
            <a:ext cx="10214841" cy="2599262"/>
          </a:xfrm>
        </p:spPr>
        <p:txBody>
          <a:bodyPr vert="horz" lIns="91440" tIns="45720" rIns="91440" bIns="45720" rtlCol="0" anchor="t">
            <a:normAutofit/>
          </a:bodyPr>
          <a:lstStyle/>
          <a:p>
            <a:endParaRPr lang="en-GB" sz="2400">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838200" y="11788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Development</a:t>
            </a:r>
            <a:endParaRPr lang="en-GB" sz="2800">
              <a:latin typeface="Segoe UI Semibold" panose="020B0702040204020203" pitchFamily="34" charset="0"/>
              <a:cs typeface="Segoe UI Semibold" panose="020B0702040204020203" pitchFamily="34" charset="0"/>
            </a:endParaRPr>
          </a:p>
        </p:txBody>
      </p:sp>
      <p:sp>
        <p:nvSpPr>
          <p:cNvPr id="2" name="Content Placeholder 2">
            <a:extLst>
              <a:ext uri="{FF2B5EF4-FFF2-40B4-BE49-F238E27FC236}">
                <a16:creationId xmlns:a16="http://schemas.microsoft.com/office/drawing/2014/main" id="{DDF38579-5685-EADC-9199-339ABF44C637}"/>
              </a:ext>
            </a:extLst>
          </p:cNvPr>
          <p:cNvSpPr txBox="1">
            <a:spLocks/>
          </p:cNvSpPr>
          <p:nvPr/>
        </p:nvSpPr>
        <p:spPr>
          <a:xfrm>
            <a:off x="761927" y="1960083"/>
            <a:ext cx="9177006" cy="44455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i="1">
              <a:latin typeface="Segoe UI Semilight" panose="020B0402040204020203" pitchFamily="34" charset="0"/>
              <a:cs typeface="Segoe UI Semilight" panose="020B0402040204020203" pitchFamily="34" charset="0"/>
            </a:endParaRPr>
          </a:p>
          <a:p>
            <a:pPr marL="0" indent="0">
              <a:buNone/>
            </a:pPr>
            <a:endParaRPr lang="en-GB" sz="2400">
              <a:latin typeface="Segoe UI Semibold"/>
              <a:cs typeface="Segoe UI Semibold"/>
            </a:endParaRPr>
          </a:p>
          <a:p>
            <a:pPr marL="0" indent="0">
              <a:buNone/>
            </a:pPr>
            <a:endParaRPr lang="en-GB">
              <a:latin typeface="Segoe UI Semibold" panose="020B0702040204020203" pitchFamily="34" charset="0"/>
              <a:cs typeface="Segoe UI Semibold" panose="020B0702040204020203" pitchFamily="34" charset="0"/>
            </a:endParaRPr>
          </a:p>
          <a:p>
            <a:endParaRPr lang="en-GB" sz="2400">
              <a:latin typeface="Segoe UI Semilight"/>
              <a:cs typeface="Segoe UI Semilight"/>
            </a:endParaRPr>
          </a:p>
          <a:p>
            <a:pPr marL="0" indent="0">
              <a:buNone/>
            </a:pPr>
            <a:endParaRPr lang="en-GB" b="1">
              <a:latin typeface="Segoe UI Semilight"/>
              <a:cs typeface="Segoe UI Semilight"/>
            </a:endParaRPr>
          </a:p>
          <a:p>
            <a:endParaRPr lang="en-GB" sz="2400">
              <a:latin typeface="Segoe UI Semilight" panose="020B0402040204020203" pitchFamily="34" charset="0"/>
              <a:cs typeface="Segoe UI Semilight" panose="020B0402040204020203" pitchFamily="34" charset="0"/>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10" name="TextBox 9">
            <a:extLst>
              <a:ext uri="{FF2B5EF4-FFF2-40B4-BE49-F238E27FC236}">
                <a16:creationId xmlns:a16="http://schemas.microsoft.com/office/drawing/2014/main" id="{2EEB30F1-EBAE-DE17-EEF7-ACC4824E5B69}"/>
              </a:ext>
            </a:extLst>
          </p:cNvPr>
          <p:cNvSpPr txBox="1"/>
          <p:nvPr/>
        </p:nvSpPr>
        <p:spPr>
          <a:xfrm>
            <a:off x="968448" y="2189557"/>
            <a:ext cx="3669605"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Blue Badges, </a:t>
            </a:r>
            <a:r>
              <a:rPr lang="en-US" b="1" err="1">
                <a:cs typeface="Calibri"/>
              </a:rPr>
              <a:t>organisational</a:t>
            </a:r>
            <a:r>
              <a:rPr lang="en-US" b="1">
                <a:cs typeface="Calibri"/>
              </a:rPr>
              <a:t> request payment task </a:t>
            </a:r>
            <a:r>
              <a:rPr lang="en-US">
                <a:cs typeface="Calibri"/>
              </a:rPr>
              <a:t>(</a:t>
            </a:r>
            <a:r>
              <a:rPr lang="en-US">
                <a:ea typeface="+mn-lt"/>
                <a:cs typeface="+mn-lt"/>
              </a:rPr>
              <a:t>DCE-7152)</a:t>
            </a:r>
            <a:endParaRPr lang="en-US" b="1">
              <a:cs typeface="Calibri"/>
            </a:endParaRPr>
          </a:p>
          <a:p>
            <a:r>
              <a:rPr lang="en-US">
                <a:cs typeface="Calibri"/>
              </a:rPr>
              <a:t>Addition of a 'request payment' task to </a:t>
            </a:r>
            <a:r>
              <a:rPr lang="en-US" err="1">
                <a:cs typeface="Calibri"/>
              </a:rPr>
              <a:t>organisational</a:t>
            </a:r>
            <a:r>
              <a:rPr lang="en-US">
                <a:cs typeface="Calibri"/>
              </a:rPr>
              <a:t> Blue Badges.</a:t>
            </a:r>
            <a:br>
              <a:rPr lang="en-US">
                <a:cs typeface="Calibri"/>
              </a:rPr>
            </a:br>
            <a:br>
              <a:rPr lang="en-US">
                <a:cs typeface="Calibri"/>
              </a:rPr>
            </a:br>
            <a:r>
              <a:rPr lang="en-US">
                <a:cs typeface="Calibri"/>
              </a:rPr>
              <a:t>Added new statuses, updated task titles and routines for this case type so that it works similar to standard Blue Badges making it easier for the team to process these applications.</a:t>
            </a:r>
            <a:br>
              <a:rPr lang="en-US">
                <a:cs typeface="Calibri"/>
              </a:rPr>
            </a:br>
            <a:br>
              <a:rPr lang="en-US">
                <a:cs typeface="Calibri"/>
              </a:rPr>
            </a:br>
            <a:endParaRPr lang="en-US">
              <a:cs typeface="Calibri"/>
            </a:endParaRPr>
          </a:p>
          <a:p>
            <a:endParaRPr lang="en-US">
              <a:cs typeface="Calibri"/>
            </a:endParaRPr>
          </a:p>
        </p:txBody>
      </p:sp>
      <p:pic>
        <p:nvPicPr>
          <p:cNvPr id="3" name="Picture 2" descr="A screenshot of a phone number&#10;&#10;Description automatically generated">
            <a:extLst>
              <a:ext uri="{FF2B5EF4-FFF2-40B4-BE49-F238E27FC236}">
                <a16:creationId xmlns:a16="http://schemas.microsoft.com/office/drawing/2014/main" id="{68495F66-024F-166C-19A5-0824CBC14AF6}"/>
              </a:ext>
            </a:extLst>
          </p:cNvPr>
          <p:cNvPicPr>
            <a:picLocks noChangeAspect="1"/>
          </p:cNvPicPr>
          <p:nvPr/>
        </p:nvPicPr>
        <p:blipFill>
          <a:blip r:embed="rId4"/>
          <a:stretch>
            <a:fillRect/>
          </a:stretch>
        </p:blipFill>
        <p:spPr>
          <a:xfrm>
            <a:off x="4943475" y="866118"/>
            <a:ext cx="7019925" cy="1658664"/>
          </a:xfrm>
          <a:prstGeom prst="rect">
            <a:avLst/>
          </a:prstGeom>
        </p:spPr>
      </p:pic>
      <p:pic>
        <p:nvPicPr>
          <p:cNvPr id="8" name="Picture 7" descr="A blue and white stripe&#10;&#10;Description automatically generated">
            <a:extLst>
              <a:ext uri="{FF2B5EF4-FFF2-40B4-BE49-F238E27FC236}">
                <a16:creationId xmlns:a16="http://schemas.microsoft.com/office/drawing/2014/main" id="{F88937C7-D3DC-FD7A-93A4-E8F0AC60FDEA}"/>
              </a:ext>
            </a:extLst>
          </p:cNvPr>
          <p:cNvPicPr>
            <a:picLocks noChangeAspect="1"/>
          </p:cNvPicPr>
          <p:nvPr/>
        </p:nvPicPr>
        <p:blipFill>
          <a:blip r:embed="rId5"/>
          <a:stretch>
            <a:fillRect/>
          </a:stretch>
        </p:blipFill>
        <p:spPr>
          <a:xfrm>
            <a:off x="4943475" y="2881045"/>
            <a:ext cx="3914775" cy="1143535"/>
          </a:xfrm>
          <a:prstGeom prst="rect">
            <a:avLst/>
          </a:prstGeom>
        </p:spPr>
      </p:pic>
    </p:spTree>
    <p:extLst>
      <p:ext uri="{BB962C8B-B14F-4D97-AF65-F5344CB8AC3E}">
        <p14:creationId xmlns:p14="http://schemas.microsoft.com/office/powerpoint/2010/main" val="3592580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838199" y="3577701"/>
            <a:ext cx="10214841" cy="2599262"/>
          </a:xfrm>
        </p:spPr>
        <p:txBody>
          <a:bodyPr vert="horz" lIns="91440" tIns="45720" rIns="91440" bIns="45720" rtlCol="0" anchor="t">
            <a:normAutofit/>
          </a:bodyPr>
          <a:lstStyle/>
          <a:p>
            <a:endParaRPr lang="en-GB" sz="2400">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838200" y="11788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Development</a:t>
            </a:r>
            <a:endParaRPr lang="en-GB" sz="2800">
              <a:latin typeface="Segoe UI Semibold" panose="020B0702040204020203" pitchFamily="34" charset="0"/>
              <a:cs typeface="Segoe UI Semibold" panose="020B0702040204020203" pitchFamily="34" charset="0"/>
            </a:endParaRPr>
          </a:p>
        </p:txBody>
      </p:sp>
      <p:sp>
        <p:nvSpPr>
          <p:cNvPr id="2" name="Content Placeholder 2">
            <a:extLst>
              <a:ext uri="{FF2B5EF4-FFF2-40B4-BE49-F238E27FC236}">
                <a16:creationId xmlns:a16="http://schemas.microsoft.com/office/drawing/2014/main" id="{DDF38579-5685-EADC-9199-339ABF44C637}"/>
              </a:ext>
            </a:extLst>
          </p:cNvPr>
          <p:cNvSpPr txBox="1">
            <a:spLocks/>
          </p:cNvSpPr>
          <p:nvPr/>
        </p:nvSpPr>
        <p:spPr>
          <a:xfrm>
            <a:off x="761927" y="1960083"/>
            <a:ext cx="9177006" cy="44455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i="1">
              <a:latin typeface="Segoe UI Semilight" panose="020B0402040204020203" pitchFamily="34" charset="0"/>
              <a:cs typeface="Segoe UI Semilight" panose="020B0402040204020203" pitchFamily="34" charset="0"/>
            </a:endParaRPr>
          </a:p>
          <a:p>
            <a:pPr marL="0" indent="0">
              <a:buNone/>
            </a:pPr>
            <a:endParaRPr lang="en-GB" sz="2400">
              <a:latin typeface="Segoe UI Semibold"/>
              <a:cs typeface="Segoe UI Semibold"/>
            </a:endParaRPr>
          </a:p>
          <a:p>
            <a:pPr marL="0" indent="0">
              <a:buNone/>
            </a:pPr>
            <a:endParaRPr lang="en-GB">
              <a:latin typeface="Segoe UI Semibold" panose="020B0702040204020203" pitchFamily="34" charset="0"/>
              <a:cs typeface="Segoe UI Semibold" panose="020B0702040204020203" pitchFamily="34" charset="0"/>
            </a:endParaRPr>
          </a:p>
          <a:p>
            <a:endParaRPr lang="en-GB" sz="2400">
              <a:latin typeface="Segoe UI Semilight"/>
              <a:cs typeface="Segoe UI Semilight"/>
            </a:endParaRPr>
          </a:p>
          <a:p>
            <a:pPr marL="0" indent="0">
              <a:buNone/>
            </a:pPr>
            <a:endParaRPr lang="en-GB" b="1">
              <a:latin typeface="Segoe UI Semilight"/>
              <a:cs typeface="Segoe UI Semilight"/>
            </a:endParaRPr>
          </a:p>
          <a:p>
            <a:endParaRPr lang="en-GB" sz="2400">
              <a:latin typeface="Segoe UI Semilight" panose="020B0402040204020203" pitchFamily="34" charset="0"/>
              <a:cs typeface="Segoe UI Semilight" panose="020B0402040204020203" pitchFamily="34" charset="0"/>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10" name="TextBox 9">
            <a:extLst>
              <a:ext uri="{FF2B5EF4-FFF2-40B4-BE49-F238E27FC236}">
                <a16:creationId xmlns:a16="http://schemas.microsoft.com/office/drawing/2014/main" id="{2EEB30F1-EBAE-DE17-EEF7-ACC4824E5B69}"/>
              </a:ext>
            </a:extLst>
          </p:cNvPr>
          <p:cNvSpPr txBox="1"/>
          <p:nvPr/>
        </p:nvSpPr>
        <p:spPr>
          <a:xfrm>
            <a:off x="968448" y="2189557"/>
            <a:ext cx="3669605"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Blue Badges, HIDDEN eligibility code </a:t>
            </a:r>
            <a:r>
              <a:rPr lang="en-US">
                <a:cs typeface="Calibri"/>
              </a:rPr>
              <a:t>(</a:t>
            </a:r>
            <a:r>
              <a:rPr lang="en-US">
                <a:ea typeface="+mn-lt"/>
                <a:cs typeface="+mn-lt"/>
              </a:rPr>
              <a:t>DCE-XXXX)</a:t>
            </a:r>
            <a:endParaRPr lang="en-US" b="1">
              <a:cs typeface="Calibri"/>
            </a:endParaRPr>
          </a:p>
          <a:p>
            <a:r>
              <a:rPr lang="en-US">
                <a:cs typeface="Calibri"/>
              </a:rPr>
              <a:t>Addition of HIDDEN as an eligibility code to the Blue Badge ordering form and to the short form to allow Blue Badge officers to use this eligibility code when ordering a Blue Badge.</a:t>
            </a:r>
          </a:p>
          <a:p>
            <a:endParaRPr lang="en-US">
              <a:cs typeface="Calibri"/>
            </a:endParaRPr>
          </a:p>
          <a:p>
            <a:r>
              <a:rPr lang="en-US">
                <a:cs typeface="Calibri"/>
              </a:rPr>
              <a:t>DC has updated the endpoint to allow badges to be ordered with this eligibility code and any other available codes that we might add into the forms at a later stage</a:t>
            </a:r>
          </a:p>
          <a:p>
            <a:endParaRPr lang="en-US">
              <a:cs typeface="Calibri"/>
            </a:endParaRPr>
          </a:p>
        </p:txBody>
      </p:sp>
    </p:spTree>
    <p:extLst>
      <p:ext uri="{BB962C8B-B14F-4D97-AF65-F5344CB8AC3E}">
        <p14:creationId xmlns:p14="http://schemas.microsoft.com/office/powerpoint/2010/main" val="3754200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5. </a:t>
            </a:r>
            <a:endParaRPr lang="en-GB">
              <a:latin typeface="Segoe UI Semibold" panose="020B0702040204020203" pitchFamily="34" charset="0"/>
              <a:cs typeface="Segoe UI Semibold" panose="020B07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838200" y="11788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Development</a:t>
            </a:r>
            <a:endParaRPr lang="en-GB" sz="2800">
              <a:latin typeface="Segoe UI Semibold" panose="020B0702040204020203" pitchFamily="34" charset="0"/>
              <a:cs typeface="Segoe UI Semibold" panose="020B0702040204020203" pitchFamily="34" charset="0"/>
            </a:endParaRPr>
          </a:p>
        </p:txBody>
      </p:sp>
      <p:sp>
        <p:nvSpPr>
          <p:cNvPr id="2" name="Content Placeholder 2">
            <a:extLst>
              <a:ext uri="{FF2B5EF4-FFF2-40B4-BE49-F238E27FC236}">
                <a16:creationId xmlns:a16="http://schemas.microsoft.com/office/drawing/2014/main" id="{DDF38579-5685-EADC-9199-339ABF44C637}"/>
              </a:ext>
            </a:extLst>
          </p:cNvPr>
          <p:cNvSpPr txBox="1">
            <a:spLocks/>
          </p:cNvSpPr>
          <p:nvPr/>
        </p:nvSpPr>
        <p:spPr>
          <a:xfrm>
            <a:off x="761927" y="1960083"/>
            <a:ext cx="9177006" cy="44455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i="1">
              <a:latin typeface="Segoe UI Semilight" panose="020B0402040204020203" pitchFamily="34" charset="0"/>
              <a:cs typeface="Segoe UI Semilight" panose="020B0402040204020203" pitchFamily="34" charset="0"/>
            </a:endParaRPr>
          </a:p>
          <a:p>
            <a:pPr marL="0" indent="0">
              <a:buNone/>
            </a:pPr>
            <a:endParaRPr lang="en-GB" sz="2400">
              <a:latin typeface="Segoe UI Semibold"/>
              <a:cs typeface="Segoe UI Semibold"/>
            </a:endParaRPr>
          </a:p>
          <a:p>
            <a:pPr marL="0" indent="0">
              <a:buNone/>
            </a:pPr>
            <a:endParaRPr lang="en-GB">
              <a:latin typeface="Segoe UI Semibold" panose="020B0702040204020203" pitchFamily="34" charset="0"/>
              <a:cs typeface="Segoe UI Semibold" panose="020B0702040204020203" pitchFamily="34" charset="0"/>
            </a:endParaRPr>
          </a:p>
          <a:p>
            <a:endParaRPr lang="en-GB" sz="2400">
              <a:latin typeface="Segoe UI Semilight"/>
              <a:cs typeface="Segoe UI Semilight"/>
            </a:endParaRPr>
          </a:p>
          <a:p>
            <a:pPr marL="0" indent="0">
              <a:buNone/>
            </a:pPr>
            <a:endParaRPr lang="en-GB" b="1">
              <a:latin typeface="Segoe UI Semilight"/>
              <a:cs typeface="Segoe UI Semilight"/>
            </a:endParaRPr>
          </a:p>
          <a:p>
            <a:endParaRPr lang="en-GB" sz="2400">
              <a:latin typeface="Segoe UI Semilight" panose="020B0402040204020203" pitchFamily="34" charset="0"/>
              <a:cs typeface="Segoe UI Semilight" panose="020B0402040204020203" pitchFamily="34" charset="0"/>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10" name="TextBox 9">
            <a:extLst>
              <a:ext uri="{FF2B5EF4-FFF2-40B4-BE49-F238E27FC236}">
                <a16:creationId xmlns:a16="http://schemas.microsoft.com/office/drawing/2014/main" id="{2EEB30F1-EBAE-DE17-EEF7-ACC4824E5B69}"/>
              </a:ext>
            </a:extLst>
          </p:cNvPr>
          <p:cNvSpPr txBox="1"/>
          <p:nvPr/>
        </p:nvSpPr>
        <p:spPr>
          <a:xfrm>
            <a:off x="857144" y="2069692"/>
            <a:ext cx="36696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Gateshead Energy Company</a:t>
            </a:r>
            <a:endParaRPr lang="en-US">
              <a:ea typeface="Calibri"/>
              <a:cs typeface="Calibri"/>
            </a:endParaRPr>
          </a:p>
        </p:txBody>
      </p:sp>
      <p:pic>
        <p:nvPicPr>
          <p:cNvPr id="17" name="Picture 16" descr="A screen shot of a computer&#10;&#10;Description automatically generated">
            <a:extLst>
              <a:ext uri="{FF2B5EF4-FFF2-40B4-BE49-F238E27FC236}">
                <a16:creationId xmlns:a16="http://schemas.microsoft.com/office/drawing/2014/main" id="{ED4E1BED-8CFF-D6F5-A0BE-CDE60D209716}"/>
              </a:ext>
            </a:extLst>
          </p:cNvPr>
          <p:cNvPicPr>
            <a:picLocks noChangeAspect="1"/>
          </p:cNvPicPr>
          <p:nvPr/>
        </p:nvPicPr>
        <p:blipFill>
          <a:blip r:embed="rId4"/>
          <a:stretch>
            <a:fillRect/>
          </a:stretch>
        </p:blipFill>
        <p:spPr>
          <a:xfrm>
            <a:off x="3457254" y="744441"/>
            <a:ext cx="8385424" cy="4795478"/>
          </a:xfrm>
          <a:prstGeom prst="rect">
            <a:avLst/>
          </a:prstGeom>
        </p:spPr>
      </p:pic>
    </p:spTree>
    <p:extLst>
      <p:ext uri="{BB962C8B-B14F-4D97-AF65-F5344CB8AC3E}">
        <p14:creationId xmlns:p14="http://schemas.microsoft.com/office/powerpoint/2010/main" val="2657858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836427" y="2484493"/>
            <a:ext cx="10214841" cy="2599262"/>
          </a:xfrm>
        </p:spPr>
        <p:txBody>
          <a:bodyPr vert="horz" lIns="91440" tIns="45720" rIns="91440" bIns="45720" rtlCol="0" anchor="t">
            <a:normAutofit/>
          </a:bodyPr>
          <a:lstStyle/>
          <a:p>
            <a:endParaRPr lang="en-GB" sz="2400">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969819" y="2474350"/>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838200" y="116627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What's next?</a:t>
            </a:r>
            <a:endParaRPr lang="en-GB" sz="2800">
              <a:latin typeface="Segoe UI Semibold" panose="020B0702040204020203" pitchFamily="34" charset="0"/>
              <a:cs typeface="Segoe UI Semibold" panose="020B0702040204020203" pitchFamily="34" charset="0"/>
            </a:endParaRPr>
          </a:p>
        </p:txBody>
      </p:sp>
      <p:sp>
        <p:nvSpPr>
          <p:cNvPr id="2" name="Content Placeholder 2">
            <a:extLst>
              <a:ext uri="{FF2B5EF4-FFF2-40B4-BE49-F238E27FC236}">
                <a16:creationId xmlns:a16="http://schemas.microsoft.com/office/drawing/2014/main" id="{DDF38579-5685-EADC-9199-339ABF44C637}"/>
              </a:ext>
            </a:extLst>
          </p:cNvPr>
          <p:cNvSpPr txBox="1">
            <a:spLocks/>
          </p:cNvSpPr>
          <p:nvPr/>
        </p:nvSpPr>
        <p:spPr>
          <a:xfrm>
            <a:off x="836427" y="1560041"/>
            <a:ext cx="9177006" cy="3275923"/>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i="1">
              <a:latin typeface="Segoe UI Semilight" panose="020B0402040204020203" pitchFamily="34" charset="0"/>
              <a:cs typeface="Segoe UI Semilight" panose="020B0402040204020203" pitchFamily="34" charset="0"/>
            </a:endParaRPr>
          </a:p>
          <a:p>
            <a:pPr marL="0" indent="0">
              <a:buNone/>
            </a:pPr>
            <a:endParaRPr lang="en-GB" sz="2400">
              <a:latin typeface="Segoe UI Semibold"/>
              <a:cs typeface="Segoe UI Semibold"/>
            </a:endParaRPr>
          </a:p>
          <a:p>
            <a:r>
              <a:rPr lang="en-GB" sz="2400">
                <a:latin typeface="Segoe UI Semilight"/>
                <a:cs typeface="Segoe UI Semilight"/>
              </a:rPr>
              <a:t>Council Tax discovery</a:t>
            </a:r>
          </a:p>
          <a:p>
            <a:r>
              <a:rPr lang="en-GB" sz="2400">
                <a:latin typeface="Segoe UI Semilight"/>
                <a:cs typeface="Segoe UI Semilight"/>
              </a:rPr>
              <a:t>Complaints process review and assessment</a:t>
            </a:r>
          </a:p>
          <a:p>
            <a:r>
              <a:rPr lang="en-GB" sz="2400">
                <a:latin typeface="Segoe UI Semilight"/>
                <a:cs typeface="Segoe UI Semilight"/>
              </a:rPr>
              <a:t>Prepare HWRC prod bookings to allow bikes</a:t>
            </a:r>
          </a:p>
          <a:p>
            <a:r>
              <a:rPr lang="en-GB" sz="2400">
                <a:latin typeface="Segoe UI Semilight"/>
                <a:cs typeface="Segoe UI Semilight"/>
              </a:rPr>
              <a:t>Business rates change of address</a:t>
            </a:r>
          </a:p>
          <a:p>
            <a:r>
              <a:rPr lang="en-GB" sz="2400">
                <a:latin typeface="Segoe UI Semilight"/>
                <a:cs typeface="Segoe UI Semilight"/>
              </a:rPr>
              <a:t>Temporary Traffic Regulation Orders – updates to process</a:t>
            </a:r>
          </a:p>
          <a:p>
            <a:r>
              <a:rPr lang="en-GB" sz="2400">
                <a:latin typeface="Segoe UI Semilight"/>
                <a:cs typeface="Segoe UI Semilight"/>
              </a:rPr>
              <a:t>Gateshead exchange</a:t>
            </a:r>
          </a:p>
          <a:p>
            <a:r>
              <a:rPr lang="en-GB" sz="2400">
                <a:latin typeface="Segoe UI Semilight"/>
                <a:cs typeface="Segoe UI Semilight"/>
              </a:rPr>
              <a:t>Public Health – faceted search</a:t>
            </a:r>
          </a:p>
          <a:p>
            <a:endParaRPr lang="en-GB" sz="2400">
              <a:latin typeface="Segoe UI Semilight"/>
              <a:cs typeface="Segoe UI Semilight"/>
            </a:endParaRPr>
          </a:p>
          <a:p>
            <a:pPr marL="0" indent="0">
              <a:buNone/>
            </a:pPr>
            <a:endParaRPr lang="en-GB" sz="2400">
              <a:latin typeface="Segoe UI Semilight"/>
              <a:cs typeface="Segoe UI Semilight"/>
            </a:endParaRPr>
          </a:p>
          <a:p>
            <a:pPr marL="0" indent="0">
              <a:buNone/>
            </a:pPr>
            <a:endParaRPr lang="en-GB" b="1">
              <a:latin typeface="Segoe UI Semilight"/>
              <a:cs typeface="Segoe UI Semilight"/>
            </a:endParaRPr>
          </a:p>
          <a:p>
            <a:endParaRPr lang="en-GB" sz="2400">
              <a:latin typeface="Segoe UI Semilight" panose="020B0402040204020203" pitchFamily="34" charset="0"/>
              <a:cs typeface="Segoe UI Semilight" panose="020B0402040204020203" pitchFamily="34" charset="0"/>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Tree>
    <p:extLst>
      <p:ext uri="{BB962C8B-B14F-4D97-AF65-F5344CB8AC3E}">
        <p14:creationId xmlns:p14="http://schemas.microsoft.com/office/powerpoint/2010/main" val="2295684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ign&#10;&#10;Description automatically generated">
            <a:extLst>
              <a:ext uri="{FF2B5EF4-FFF2-40B4-BE49-F238E27FC236}">
                <a16:creationId xmlns:a16="http://schemas.microsoft.com/office/drawing/2014/main" id="{31F29247-0259-9C87-5E15-53F3469DB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BA3F1497-4A8F-A441-6A64-4E7A4973A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206" y="5872020"/>
            <a:ext cx="1755124" cy="487534"/>
          </a:xfrm>
          <a:prstGeom prst="rect">
            <a:avLst/>
          </a:prstGeom>
        </p:spPr>
      </p:pic>
      <p:sp>
        <p:nvSpPr>
          <p:cNvPr id="11" name="Title 3">
            <a:extLst>
              <a:ext uri="{FF2B5EF4-FFF2-40B4-BE49-F238E27FC236}">
                <a16:creationId xmlns:a16="http://schemas.microsoft.com/office/drawing/2014/main" id="{78B0B0DA-01DC-8879-1C3F-1C2F3F448BD0}"/>
              </a:ext>
            </a:extLst>
          </p:cNvPr>
          <p:cNvSpPr>
            <a:spLocks noGrp="1"/>
          </p:cNvSpPr>
          <p:nvPr>
            <p:ph type="ctrTitle"/>
          </p:nvPr>
        </p:nvSpPr>
        <p:spPr>
          <a:xfrm>
            <a:off x="841248" y="600427"/>
            <a:ext cx="9875520" cy="3299902"/>
          </a:xfrm>
        </p:spPr>
        <p:txBody>
          <a:bodyPr>
            <a:normAutofit/>
          </a:bodyPr>
          <a:lstStyle/>
          <a:p>
            <a:pPr algn="l"/>
            <a:endParaRPr lang="en-GB" sz="4800">
              <a:solidFill>
                <a:srgbClr val="FFFFFF"/>
              </a:solidFill>
              <a:latin typeface="Segoe UI Semibold" panose="020B0702040204020203" pitchFamily="34" charset="0"/>
              <a:cs typeface="Segoe UI Semibold" panose="020B0702040204020203" pitchFamily="34" charset="0"/>
            </a:endParaRPr>
          </a:p>
        </p:txBody>
      </p:sp>
      <p:sp>
        <p:nvSpPr>
          <p:cNvPr id="12" name="Text Placeholder 4">
            <a:extLst>
              <a:ext uri="{FF2B5EF4-FFF2-40B4-BE49-F238E27FC236}">
                <a16:creationId xmlns:a16="http://schemas.microsoft.com/office/drawing/2014/main" id="{54CD6BD3-4A45-0A77-D9ED-137E5380E4BC}"/>
              </a:ext>
            </a:extLst>
          </p:cNvPr>
          <p:cNvSpPr>
            <a:spLocks noGrp="1"/>
          </p:cNvSpPr>
          <p:nvPr>
            <p:ph type="subTitle" idx="1"/>
          </p:nvPr>
        </p:nvSpPr>
        <p:spPr>
          <a:xfrm>
            <a:off x="859536" y="4072045"/>
            <a:ext cx="9875520" cy="900001"/>
          </a:xfrm>
        </p:spPr>
        <p:txBody>
          <a:bodyPr vert="horz" lIns="91440" tIns="45720" rIns="91440" bIns="45720" rtlCol="0" anchor="t">
            <a:normAutofit/>
          </a:bodyPr>
          <a:lstStyle/>
          <a:p>
            <a:pPr algn="l"/>
            <a:endParaRPr lang="en-GB">
              <a:latin typeface="Segoe UI Semilight"/>
              <a:cs typeface="Segoe UI Semilight"/>
            </a:endParaRPr>
          </a:p>
        </p:txBody>
      </p:sp>
    </p:spTree>
    <p:extLst>
      <p:ext uri="{BB962C8B-B14F-4D97-AF65-F5344CB8AC3E}">
        <p14:creationId xmlns:p14="http://schemas.microsoft.com/office/powerpoint/2010/main" val="135411839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838199" y="3016251"/>
            <a:ext cx="10214841" cy="3160712"/>
          </a:xfrm>
        </p:spPr>
        <p:txBody>
          <a:bodyPr vert="horz" lIns="91440" tIns="45720" rIns="91440" bIns="45720" rtlCol="0" anchor="t">
            <a:normAutofit/>
          </a:bodyPr>
          <a:lstStyle/>
          <a:p>
            <a:endParaRPr lang="en-GB" sz="2400">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838200" y="11788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Data: Blue Badges</a:t>
            </a: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3" name="Content Placeholder 2">
            <a:extLst>
              <a:ext uri="{FF2B5EF4-FFF2-40B4-BE49-F238E27FC236}">
                <a16:creationId xmlns:a16="http://schemas.microsoft.com/office/drawing/2014/main" id="{7D9639A9-58CD-3BAA-C89F-30CAB87488D2}"/>
              </a:ext>
            </a:extLst>
          </p:cNvPr>
          <p:cNvSpPr txBox="1">
            <a:spLocks/>
          </p:cNvSpPr>
          <p:nvPr/>
        </p:nvSpPr>
        <p:spPr>
          <a:xfrm>
            <a:off x="973241" y="2244806"/>
            <a:ext cx="9177006" cy="35700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GB" sz="1800">
                <a:solidFill>
                  <a:prstClr val="black"/>
                </a:solidFill>
                <a:latin typeface="Segoe UI Semilight"/>
                <a:cs typeface="Segoe UI Semilight"/>
              </a:rPr>
              <a:t>This sprint</a:t>
            </a:r>
            <a:endParaRPr kumimoji="0" lang="en-GB" sz="1800" b="0" i="0" u="none" strike="noStrike" kern="1200" cap="none" spc="0" normalizeH="0" baseline="0" noProof="0">
              <a:ln>
                <a:noFill/>
              </a:ln>
              <a:solidFill>
                <a:prstClr val="black"/>
              </a:solidFill>
              <a:effectLst/>
              <a:uLnTx/>
              <a:uFillTx/>
              <a:latin typeface="Segoe UI Semilight"/>
              <a:cs typeface="Segoe UI Semilight"/>
            </a:endParaRPr>
          </a:p>
          <a:p>
            <a:r>
              <a:rPr lang="en-GB" sz="1800">
                <a:latin typeface="Segoe UI Semilight" panose="020B0402040204020203" pitchFamily="34" charset="0"/>
                <a:cs typeface="Segoe UI Semilight" panose="020B0402040204020203" pitchFamily="34" charset="0"/>
                <a:hlinkClick r:id="rId4"/>
              </a:rPr>
              <a:t>[DCE-7671] Blue Badges: Applications where the badge was ordered on 9.10.23 - Jira (gossinteractive.com)</a:t>
            </a:r>
            <a:endParaRPr lang="en-GB" sz="1800">
              <a:latin typeface="Segoe UI Semilight" panose="020B0402040204020203" pitchFamily="34" charset="0"/>
              <a:cs typeface="Segoe UI Semilight" panose="020B0402040204020203" pitchFamily="34" charset="0"/>
            </a:endParaRPr>
          </a:p>
          <a:p>
            <a:r>
              <a:rPr lang="en-GB" sz="1800">
                <a:latin typeface="Segoe UI Semilight" panose="020B0402040204020203" pitchFamily="34" charset="0"/>
                <a:cs typeface="Segoe UI Semilight" panose="020B0402040204020203" pitchFamily="34" charset="0"/>
                <a:hlinkClick r:id="rId5"/>
              </a:rPr>
              <a:t>[DCE-7691] Refresh for latest case status - Jira (gossinteractive.com)</a:t>
            </a:r>
            <a:endParaRPr lang="en-GB" sz="1800">
              <a:latin typeface="Segoe UI Semilight" panose="020B0402040204020203" pitchFamily="34" charset="0"/>
              <a:cs typeface="Segoe UI Semilight" panose="020B0402040204020203" pitchFamily="34" charset="0"/>
            </a:endParaRPr>
          </a:p>
          <a:p>
            <a:r>
              <a:rPr lang="en-GB" sz="1800">
                <a:latin typeface="Segoe UI Semilight" panose="020B0402040204020203" pitchFamily="34" charset="0"/>
                <a:ea typeface="+mn-lt"/>
                <a:cs typeface="Segoe UI Semilight" panose="020B0402040204020203" pitchFamily="34" charset="0"/>
                <a:hlinkClick r:id="rId6"/>
              </a:rPr>
              <a:t>[DCE-7772] Blue badges - Export - list of cases where a payment has been attempted and failed - Jira (gossinteractive.com)</a:t>
            </a:r>
            <a:endParaRPr lang="en-GB" sz="1800">
              <a:latin typeface="Segoe UI Semilight" panose="020B0402040204020203" pitchFamily="34" charset="0"/>
              <a:ea typeface="Calibri"/>
              <a:cs typeface="Segoe UI Semilight" panose="020B0402040204020203" pitchFamily="34" charset="0"/>
            </a:endParaRPr>
          </a:p>
          <a:p>
            <a:endParaRPr lang="en-GB" sz="1800">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Segoe UI Semilight"/>
                <a:ea typeface="+mn-ea"/>
                <a:cs typeface="Segoe UI Semilight"/>
              </a:rPr>
              <a:t>Future Sprints</a:t>
            </a:r>
          </a:p>
          <a:p>
            <a:r>
              <a:rPr lang="en-GB" sz="1800">
                <a:latin typeface="Segoe UI Semilight" panose="020B0402040204020203" pitchFamily="34" charset="0"/>
                <a:ea typeface="+mn-lt"/>
                <a:cs typeface="Segoe UI Semilight" panose="020B0402040204020203" pitchFamily="34" charset="0"/>
                <a:hlinkClick r:id="rId7"/>
              </a:rPr>
              <a:t>[DCE-7773] Blue badges data - time taken to process each application - Jira (gossinteractive.com)</a:t>
            </a:r>
            <a:endParaRPr lang="en-GB" sz="1800">
              <a:latin typeface="Segoe UI Semilight" panose="020B0402040204020203" pitchFamily="34" charset="0"/>
              <a:cs typeface="Segoe UI Semilight" panose="020B0402040204020203" pitchFamily="34" charset="0"/>
            </a:endParaRPr>
          </a:p>
          <a:p>
            <a:pPr marL="0" indent="0">
              <a:buNone/>
            </a:pPr>
            <a:endParaRPr lang="en-GB" sz="160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12517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969819" y="2362941"/>
            <a:ext cx="10081449" cy="3830015"/>
          </a:xfrm>
        </p:spPr>
        <p:txBody>
          <a:bodyPr vert="horz" lIns="91440" tIns="45720" rIns="91440" bIns="45720" rtlCol="0" anchor="t">
            <a:normAutofit/>
          </a:bodyPr>
          <a:lstStyle/>
          <a:p>
            <a:endParaRPr lang="en-GB" sz="2400">
              <a:latin typeface="Segoe UI Semilight" panose="020B0402040204020203" pitchFamily="34" charset="0"/>
              <a:cs typeface="Segoe UI Semilight" panose="020B0402040204020203" pitchFamily="34" charset="0"/>
            </a:endParaRPr>
          </a:p>
          <a:p>
            <a:pPr marL="0" indent="0">
              <a:buNone/>
            </a:pPr>
            <a:r>
              <a:rPr lang="en-GB" sz="3200" b="1">
                <a:latin typeface="Segoe UI Semilight" panose="020B0402040204020203" pitchFamily="34" charset="0"/>
                <a:cs typeface="Segoe UI Semilight" panose="020B0402040204020203" pitchFamily="34" charset="0"/>
                <a:hlinkClick r:id="rId3"/>
              </a:rPr>
              <a:t>Dashboard</a:t>
            </a:r>
            <a:endParaRPr lang="en-GB" sz="3200" b="1">
              <a:latin typeface="Segoe UI Semilight" panose="020B0402040204020203" pitchFamily="34" charset="0"/>
              <a:cs typeface="Segoe UI Semilight" panose="020B0402040204020203" pitchFamily="34" charset="0"/>
            </a:endParaRPr>
          </a:p>
          <a:p>
            <a:r>
              <a:rPr lang="en-GB" sz="1800" b="1">
                <a:latin typeface="Segoe UI Semilight" panose="020B0402040204020203" pitchFamily="34" charset="0"/>
                <a:cs typeface="Segoe UI Semilight" panose="020B0402040204020203" pitchFamily="34" charset="0"/>
              </a:rPr>
              <a:t>Emily Goldsmith – GIS and Integrations Officer</a:t>
            </a: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838200" y="11788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Data: Fly-tipping</a:t>
            </a: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3" name="Content Placeholder 2">
            <a:extLst>
              <a:ext uri="{FF2B5EF4-FFF2-40B4-BE49-F238E27FC236}">
                <a16:creationId xmlns:a16="http://schemas.microsoft.com/office/drawing/2014/main" id="{7D9639A9-58CD-3BAA-C89F-30CAB87488D2}"/>
              </a:ext>
            </a:extLst>
          </p:cNvPr>
          <p:cNvSpPr txBox="1">
            <a:spLocks/>
          </p:cNvSpPr>
          <p:nvPr/>
        </p:nvSpPr>
        <p:spPr>
          <a:xfrm>
            <a:off x="897795" y="2191996"/>
            <a:ext cx="9177006" cy="44455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154189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5. </a:t>
            </a:r>
            <a:endParaRPr lang="en-GB">
              <a:latin typeface="Segoe UI Semibold" panose="020B0702040204020203" pitchFamily="34" charset="0"/>
              <a:cs typeface="Segoe UI Semibold" panose="020B07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838200" y="11788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Bonus Data Science: Fly-tipping hot spots</a:t>
            </a: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3" name="Content Placeholder 2">
            <a:extLst>
              <a:ext uri="{FF2B5EF4-FFF2-40B4-BE49-F238E27FC236}">
                <a16:creationId xmlns:a16="http://schemas.microsoft.com/office/drawing/2014/main" id="{7D9639A9-58CD-3BAA-C89F-30CAB87488D2}"/>
              </a:ext>
            </a:extLst>
          </p:cNvPr>
          <p:cNvSpPr txBox="1">
            <a:spLocks/>
          </p:cNvSpPr>
          <p:nvPr/>
        </p:nvSpPr>
        <p:spPr>
          <a:xfrm>
            <a:off x="897795" y="2191996"/>
            <a:ext cx="9177006" cy="44455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a:latin typeface="Segoe UI Semilight" panose="020B0402040204020203" pitchFamily="34" charset="0"/>
              <a:cs typeface="Segoe UI Semilight" panose="020B0402040204020203" pitchFamily="34" charset="0"/>
            </a:endParaRPr>
          </a:p>
        </p:txBody>
      </p:sp>
      <p:pic>
        <p:nvPicPr>
          <p:cNvPr id="1028" name="Picture 4" descr="image">
            <a:extLst>
              <a:ext uri="{FF2B5EF4-FFF2-40B4-BE49-F238E27FC236}">
                <a16:creationId xmlns:a16="http://schemas.microsoft.com/office/drawing/2014/main" id="{15C29A03-D405-5C44-44E5-D7E7FDCBB9F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81941" y="2644699"/>
            <a:ext cx="10515600" cy="2521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043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5. </a:t>
            </a:r>
            <a:endParaRPr lang="en-GB">
              <a:latin typeface="Segoe UI Semibold" panose="020B0702040204020203" pitchFamily="34" charset="0"/>
              <a:cs typeface="Segoe UI Semibold" panose="020B07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838200" y="11788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Bonus Data Science: Fly-tipping hot spots</a:t>
            </a: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3" name="Content Placeholder 2">
            <a:extLst>
              <a:ext uri="{FF2B5EF4-FFF2-40B4-BE49-F238E27FC236}">
                <a16:creationId xmlns:a16="http://schemas.microsoft.com/office/drawing/2014/main" id="{7D9639A9-58CD-3BAA-C89F-30CAB87488D2}"/>
              </a:ext>
            </a:extLst>
          </p:cNvPr>
          <p:cNvSpPr txBox="1">
            <a:spLocks/>
          </p:cNvSpPr>
          <p:nvPr/>
        </p:nvSpPr>
        <p:spPr>
          <a:xfrm>
            <a:off x="897795" y="2191996"/>
            <a:ext cx="9177006" cy="44455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a:latin typeface="Segoe UI Semilight" panose="020B0402040204020203" pitchFamily="34" charset="0"/>
              <a:cs typeface="Segoe UI Semilight" panose="020B0402040204020203" pitchFamily="34" charset="0"/>
            </a:endParaRPr>
          </a:p>
        </p:txBody>
      </p:sp>
      <p:pic>
        <p:nvPicPr>
          <p:cNvPr id="8" name="Content Placeholder 7">
            <a:extLst>
              <a:ext uri="{FF2B5EF4-FFF2-40B4-BE49-F238E27FC236}">
                <a16:creationId xmlns:a16="http://schemas.microsoft.com/office/drawing/2014/main" id="{B04ECF5D-0F16-914F-EF8B-41B037DF89A1}"/>
              </a:ext>
            </a:extLst>
          </p:cNvPr>
          <p:cNvPicPr>
            <a:picLocks noGrp="1" noChangeAspect="1"/>
          </p:cNvPicPr>
          <p:nvPr>
            <p:ph idx="1"/>
          </p:nvPr>
        </p:nvPicPr>
        <p:blipFill>
          <a:blip r:embed="rId4"/>
          <a:stretch>
            <a:fillRect/>
          </a:stretch>
        </p:blipFill>
        <p:spPr>
          <a:xfrm>
            <a:off x="836427" y="2517658"/>
            <a:ext cx="4786928" cy="2807106"/>
          </a:xfrm>
        </p:spPr>
      </p:pic>
      <p:pic>
        <p:nvPicPr>
          <p:cNvPr id="2050" name="Picture 2" descr="image">
            <a:extLst>
              <a:ext uri="{FF2B5EF4-FFF2-40B4-BE49-F238E27FC236}">
                <a16:creationId xmlns:a16="http://schemas.microsoft.com/office/drawing/2014/main" id="{40D68AC5-A305-D91B-093E-AD9FC82C18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4188" y="2504399"/>
            <a:ext cx="4900017" cy="2844789"/>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Right 9">
            <a:extLst>
              <a:ext uri="{FF2B5EF4-FFF2-40B4-BE49-F238E27FC236}">
                <a16:creationId xmlns:a16="http://schemas.microsoft.com/office/drawing/2014/main" id="{24261F91-A858-A350-2DB9-267863D64D6A}"/>
              </a:ext>
            </a:extLst>
          </p:cNvPr>
          <p:cNvSpPr/>
          <p:nvPr/>
        </p:nvSpPr>
        <p:spPr>
          <a:xfrm>
            <a:off x="5218659" y="3429000"/>
            <a:ext cx="1580226" cy="1054223"/>
          </a:xfrm>
          <a:prstGeom prst="rightArrow">
            <a:avLst/>
          </a:prstGeom>
          <a:solidFill>
            <a:srgbClr val="4472C4">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3975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5. </a:t>
            </a:r>
            <a:endParaRPr lang="en-GB">
              <a:latin typeface="Segoe UI Semibold" panose="020B0702040204020203" pitchFamily="34" charset="0"/>
              <a:cs typeface="Segoe UI Semibold" panose="020B07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838200" y="11788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Bonus Data Science: Fly-tipping hot spots</a:t>
            </a: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3" name="Content Placeholder 2">
            <a:extLst>
              <a:ext uri="{FF2B5EF4-FFF2-40B4-BE49-F238E27FC236}">
                <a16:creationId xmlns:a16="http://schemas.microsoft.com/office/drawing/2014/main" id="{7D9639A9-58CD-3BAA-C89F-30CAB87488D2}"/>
              </a:ext>
            </a:extLst>
          </p:cNvPr>
          <p:cNvSpPr txBox="1">
            <a:spLocks/>
          </p:cNvSpPr>
          <p:nvPr/>
        </p:nvSpPr>
        <p:spPr>
          <a:xfrm>
            <a:off x="897795" y="2191996"/>
            <a:ext cx="9177006" cy="44455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a:latin typeface="Segoe UI Semilight" panose="020B0402040204020203" pitchFamily="34" charset="0"/>
              <a:cs typeface="Segoe UI Semilight" panose="020B0402040204020203" pitchFamily="34" charset="0"/>
            </a:endParaRPr>
          </a:p>
        </p:txBody>
      </p:sp>
      <p:sp>
        <p:nvSpPr>
          <p:cNvPr id="5" name="Content Placeholder 4">
            <a:extLst>
              <a:ext uri="{FF2B5EF4-FFF2-40B4-BE49-F238E27FC236}">
                <a16:creationId xmlns:a16="http://schemas.microsoft.com/office/drawing/2014/main" id="{0EE3F640-CAF9-99BE-F43B-DBB0DAF66BCF}"/>
              </a:ext>
            </a:extLst>
          </p:cNvPr>
          <p:cNvSpPr>
            <a:spLocks noGrp="1"/>
          </p:cNvSpPr>
          <p:nvPr>
            <p:ph idx="1"/>
          </p:nvPr>
        </p:nvSpPr>
        <p:spPr>
          <a:xfrm>
            <a:off x="897795" y="2858799"/>
            <a:ext cx="10515600" cy="2139519"/>
          </a:xfrm>
        </p:spPr>
        <p:txBody>
          <a:bodyPr/>
          <a:lstStyle/>
          <a:p>
            <a:r>
              <a:rPr lang="en-GB">
                <a:latin typeface="Segoe UI Semilight" panose="020B0402040204020203" pitchFamily="34" charset="0"/>
                <a:cs typeface="Segoe UI Semilight" panose="020B0402040204020203" pitchFamily="34" charset="0"/>
              </a:rPr>
              <a:t>Are there any common features about the locations of hotspots? </a:t>
            </a:r>
          </a:p>
          <a:p>
            <a:r>
              <a:rPr lang="en-GB">
                <a:latin typeface="Segoe UI Semilight" panose="020B0402040204020203" pitchFamily="34" charset="0"/>
                <a:cs typeface="Segoe UI Semilight" panose="020B0402040204020203" pitchFamily="34" charset="0"/>
              </a:rPr>
              <a:t>Can that help us predict potential future hotspots? </a:t>
            </a:r>
          </a:p>
          <a:p>
            <a:r>
              <a:rPr lang="en-GB">
                <a:latin typeface="Segoe UI Semilight" panose="020B0402040204020203" pitchFamily="34" charset="0"/>
                <a:cs typeface="Segoe UI Semilight" panose="020B0402040204020203" pitchFamily="34" charset="0"/>
              </a:rPr>
              <a:t>Can it help inform how we approach the problem of fly-tipping in different areas?</a:t>
            </a:r>
          </a:p>
        </p:txBody>
      </p:sp>
    </p:spTree>
    <p:extLst>
      <p:ext uri="{BB962C8B-B14F-4D97-AF65-F5344CB8AC3E}">
        <p14:creationId xmlns:p14="http://schemas.microsoft.com/office/powerpoint/2010/main" val="3800114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836427" y="2325950"/>
            <a:ext cx="10214841" cy="3877728"/>
          </a:xfrm>
        </p:spPr>
        <p:txBody>
          <a:bodyPr vert="horz" lIns="91440" tIns="45720" rIns="91440" bIns="45720" rtlCol="0" anchor="t">
            <a:normAutofit/>
          </a:bodyPr>
          <a:lstStyle/>
          <a:p>
            <a:r>
              <a:rPr lang="en-GB" sz="1800">
                <a:latin typeface="Segoe UI Semilight" panose="020B0402040204020203" pitchFamily="34" charset="0"/>
                <a:cs typeface="Segoe UI Semilight" panose="020B0402040204020203" pitchFamily="34" charset="0"/>
                <a:hlinkClick r:id="rId3"/>
              </a:rPr>
              <a:t>[DCE-7689] Scope the current state of ASB Reporting - Jira (gossinteractive.com)</a:t>
            </a:r>
            <a:endParaRPr lang="en-GB">
              <a:latin typeface="Segoe UI Semilight" panose="020B0402040204020203" pitchFamily="34" charset="0"/>
              <a:cs typeface="Segoe UI Semilight" panose="020B04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838200" y="11788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Discovery</a:t>
            </a:r>
            <a:endParaRPr lang="en-GB" sz="2800">
              <a:latin typeface="Segoe UI Semibold" panose="020B0702040204020203" pitchFamily="34" charset="0"/>
              <a:cs typeface="Segoe UI Semibold" panose="020B0702040204020203" pitchFamily="34" charset="0"/>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Tree>
    <p:extLst>
      <p:ext uri="{BB962C8B-B14F-4D97-AF65-F5344CB8AC3E}">
        <p14:creationId xmlns:p14="http://schemas.microsoft.com/office/powerpoint/2010/main" val="3053036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794026" y="690"/>
            <a:ext cx="10515600" cy="1325563"/>
          </a:xfrm>
        </p:spPr>
        <p:txBody>
          <a:bodyPr/>
          <a:lstStyle/>
          <a:p>
            <a:r>
              <a:rPr lang="en-GB">
                <a:latin typeface="Segoe UI Semibold"/>
                <a:cs typeface="Segoe UI Semibold"/>
              </a:rPr>
              <a:t>Sprint 5. </a:t>
            </a:r>
            <a:endParaRPr lang="en-GB">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1AE2A157-CCC0-4C44-91F7-F7F471A30EDB}"/>
              </a:ext>
            </a:extLst>
          </p:cNvPr>
          <p:cNvSpPr>
            <a:spLocks noGrp="1"/>
          </p:cNvSpPr>
          <p:nvPr>
            <p:ph idx="1"/>
          </p:nvPr>
        </p:nvSpPr>
        <p:spPr>
          <a:xfrm>
            <a:off x="838199" y="2096997"/>
            <a:ext cx="10214841" cy="4079966"/>
          </a:xfrm>
        </p:spPr>
        <p:txBody>
          <a:bodyPr vert="horz" lIns="91440" tIns="45720" rIns="91440" bIns="45720" rtlCol="0" anchor="t">
            <a:normAutofit/>
          </a:bodyPr>
          <a:lstStyle/>
          <a:p>
            <a:endParaRPr lang="en-GB" sz="2400">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25645" y="1036279"/>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794026" y="6377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Content and wireframing</a:t>
            </a:r>
            <a:endParaRPr lang="en-GB" sz="2800">
              <a:latin typeface="Segoe UI Semibold" panose="020B0702040204020203" pitchFamily="34" charset="0"/>
              <a:cs typeface="Segoe UI Semibold" panose="020B0702040204020203" pitchFamily="34" charset="0"/>
            </a:endParaRPr>
          </a:p>
        </p:txBody>
      </p:sp>
      <p:sp>
        <p:nvSpPr>
          <p:cNvPr id="2" name="Content Placeholder 2">
            <a:extLst>
              <a:ext uri="{FF2B5EF4-FFF2-40B4-BE49-F238E27FC236}">
                <a16:creationId xmlns:a16="http://schemas.microsoft.com/office/drawing/2014/main" id="{DDF38579-5685-EADC-9199-339ABF44C637}"/>
              </a:ext>
            </a:extLst>
          </p:cNvPr>
          <p:cNvSpPr txBox="1">
            <a:spLocks/>
          </p:cNvSpPr>
          <p:nvPr/>
        </p:nvSpPr>
        <p:spPr>
          <a:xfrm>
            <a:off x="839231" y="1242257"/>
            <a:ext cx="9177006" cy="81223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a:latin typeface="Segoe UI Semilight" panose="020B0402040204020203" pitchFamily="34" charset="0"/>
              <a:cs typeface="Segoe UI Semilight" panose="020B0402040204020203" pitchFamily="34" charset="0"/>
            </a:endParaRPr>
          </a:p>
          <a:p>
            <a:pPr marL="0" indent="0">
              <a:buNone/>
            </a:pPr>
            <a:endParaRPr lang="en-GB" sz="1400">
              <a:latin typeface="Segoe UI Semilight"/>
              <a:cs typeface="Segoe UI Semilight"/>
            </a:endParaRPr>
          </a:p>
          <a:p>
            <a:pPr marL="0" indent="0">
              <a:buNone/>
            </a:pPr>
            <a:endParaRPr lang="en-GB" sz="1800">
              <a:latin typeface="Segoe UI Semilight"/>
              <a:cs typeface="Segoe UI Semilight"/>
            </a:endParaRPr>
          </a:p>
          <a:p>
            <a:pPr marL="0" indent="0">
              <a:buNone/>
            </a:pPr>
            <a:endParaRPr lang="en-GB" sz="2000">
              <a:latin typeface="Segoe UI Semibold" panose="020B0702040204020203" pitchFamily="34" charset="0"/>
              <a:cs typeface="Segoe UI Semibold" panose="020B0702040204020203" pitchFamily="34" charset="0"/>
            </a:endParaRPr>
          </a:p>
          <a:p>
            <a:endParaRPr lang="en-GB" sz="2400">
              <a:latin typeface="Segoe UI Semibold"/>
              <a:cs typeface="Segoe UI Semibold"/>
            </a:endParaRPr>
          </a:p>
          <a:p>
            <a:pPr lvl="1"/>
            <a:endParaRPr lang="en-GB" sz="2400">
              <a:latin typeface="Segoe UI Semibold"/>
              <a:cs typeface="Segoe UI Semibold"/>
            </a:endParaRPr>
          </a:p>
          <a:p>
            <a:endParaRPr lang="en-GB" sz="2400">
              <a:latin typeface="Segoe UI Semilight" panose="020B0402040204020203" pitchFamily="34" charset="0"/>
              <a:cs typeface="Segoe UI Semilight" panose="020B0402040204020203" pitchFamily="34" charset="0"/>
            </a:endParaRPr>
          </a:p>
          <a:p>
            <a:pPr marL="0" indent="0">
              <a:buNone/>
            </a:pPr>
            <a:endParaRPr lang="en-GB" b="1">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sp>
        <p:nvSpPr>
          <p:cNvPr id="3" name="TextBox 2">
            <a:extLst>
              <a:ext uri="{FF2B5EF4-FFF2-40B4-BE49-F238E27FC236}">
                <a16:creationId xmlns:a16="http://schemas.microsoft.com/office/drawing/2014/main" id="{9DD7DB7C-7C2B-DE03-73C8-615B80FDD446}"/>
              </a:ext>
            </a:extLst>
          </p:cNvPr>
          <p:cNvSpPr txBox="1"/>
          <p:nvPr/>
        </p:nvSpPr>
        <p:spPr>
          <a:xfrm>
            <a:off x="717697" y="2215116"/>
            <a:ext cx="6198780" cy="1567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sz="2400">
                <a:latin typeface="Segoe UI Semibold"/>
                <a:cs typeface="Segoe UI Semibold"/>
              </a:rPr>
              <a:t>Created wireframe for Business rates change of business address</a:t>
            </a:r>
            <a:endParaRPr lang="en-US">
              <a:latin typeface="Calibri" panose="020F0502020204030204"/>
              <a:cs typeface="Calibri" panose="020F0502020204030204"/>
            </a:endParaRPr>
          </a:p>
          <a:p>
            <a:pPr marL="342900" indent="-342900">
              <a:lnSpc>
                <a:spcPct val="90000"/>
              </a:lnSpc>
              <a:spcBef>
                <a:spcPts val="1000"/>
              </a:spcBef>
              <a:buFont typeface="Arial"/>
              <a:buChar char="•"/>
            </a:pPr>
            <a:endParaRPr lang="en-GB" sz="2000">
              <a:latin typeface="Segoe UI Semibold"/>
              <a:cs typeface="Segoe UI Semibold"/>
            </a:endParaRPr>
          </a:p>
          <a:p>
            <a:pPr>
              <a:lnSpc>
                <a:spcPct val="90000"/>
              </a:lnSpc>
              <a:spcBef>
                <a:spcPts val="1000"/>
              </a:spcBef>
            </a:pPr>
            <a:r>
              <a:rPr lang="en-GB" sz="2000">
                <a:latin typeface="Segoe UI Semibold"/>
                <a:cs typeface="Segoe UI Semibold"/>
              </a:rPr>
              <a:t>Needs to go to service for UAT</a:t>
            </a:r>
          </a:p>
        </p:txBody>
      </p:sp>
      <p:pic>
        <p:nvPicPr>
          <p:cNvPr id="7" name="Picture 6" descr="A screenshot of a computer&#10;&#10;Description automatically generated">
            <a:extLst>
              <a:ext uri="{FF2B5EF4-FFF2-40B4-BE49-F238E27FC236}">
                <a16:creationId xmlns:a16="http://schemas.microsoft.com/office/drawing/2014/main" id="{F6A18F65-4566-5DDF-95EF-AAF4099AB6C6}"/>
              </a:ext>
            </a:extLst>
          </p:cNvPr>
          <p:cNvPicPr>
            <a:picLocks noChangeAspect="1"/>
          </p:cNvPicPr>
          <p:nvPr/>
        </p:nvPicPr>
        <p:blipFill>
          <a:blip r:embed="rId3"/>
          <a:stretch>
            <a:fillRect/>
          </a:stretch>
        </p:blipFill>
        <p:spPr>
          <a:xfrm>
            <a:off x="5938283" y="1183540"/>
            <a:ext cx="5800059" cy="4056756"/>
          </a:xfrm>
          <a:prstGeom prst="rect">
            <a:avLst/>
          </a:prstGeom>
        </p:spPr>
      </p:pic>
    </p:spTree>
    <p:extLst>
      <p:ext uri="{BB962C8B-B14F-4D97-AF65-F5344CB8AC3E}">
        <p14:creationId xmlns:p14="http://schemas.microsoft.com/office/powerpoint/2010/main" val="2845569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8e648f4-8199-4cf4-a3ba-75450ed0a186" xsi:nil="true"/>
    <lcf76f155ced4ddcb4097134ff3c332f xmlns="a9b14026-4734-489e-8f15-b25a46bca78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FD04E57C2B0F4F8F7471857284E91D" ma:contentTypeVersion="16" ma:contentTypeDescription="Create a new document." ma:contentTypeScope="" ma:versionID="16e4a00377e33fb29ef050d1698be58e">
  <xsd:schema xmlns:xsd="http://www.w3.org/2001/XMLSchema" xmlns:xs="http://www.w3.org/2001/XMLSchema" xmlns:p="http://schemas.microsoft.com/office/2006/metadata/properties" xmlns:ns2="a9b14026-4734-489e-8f15-b25a46bca782" xmlns:ns3="c8e648f4-8199-4cf4-a3ba-75450ed0a186" targetNamespace="http://schemas.microsoft.com/office/2006/metadata/properties" ma:root="true" ma:fieldsID="9b937920a9803264e872f8deef872c10" ns2:_="" ns3:_="">
    <xsd:import namespace="a9b14026-4734-489e-8f15-b25a46bca782"/>
    <xsd:import namespace="c8e648f4-8199-4cf4-a3ba-75450ed0a1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b14026-4734-489e-8f15-b25a46bca7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063525b-ecaa-4c61-9707-36b32d0005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648f4-8199-4cf4-a3ba-75450ed0a1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8e21397-129c-4e2e-ad99-3b5afbbdc85e}" ma:internalName="TaxCatchAll" ma:showField="CatchAllData" ma:web="c8e648f4-8199-4cf4-a3ba-75450ed0a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FB1A40-D5CA-4E52-8B07-0406F509CBE3}">
  <ds:schemaRefs>
    <ds:schemaRef ds:uri="430faec3-1c3d-46a7-9d9c-3bf445e66e6f"/>
    <ds:schemaRef ds:uri="45c5cbd2-6836-47ba-85e9-b8c43d58c5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AB30709-571D-441C-87AB-1BF8B56F975C}"/>
</file>

<file path=customXml/itemProps3.xml><?xml version="1.0" encoding="utf-8"?>
<ds:datastoreItem xmlns:ds="http://schemas.openxmlformats.org/officeDocument/2006/customXml" ds:itemID="{23C684CD-CE7E-4F99-8D94-D7E96E4025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23</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Sprint 5 Show and Tell 15/11/2023</vt:lpstr>
      <vt:lpstr>Sprint 5. </vt:lpstr>
      <vt:lpstr>Sprint 5. </vt:lpstr>
      <vt:lpstr>Sprint 5. </vt:lpstr>
      <vt:lpstr>Sprint 5. </vt:lpstr>
      <vt:lpstr>Sprint 5. </vt:lpstr>
      <vt:lpstr>Sprint 5. </vt:lpstr>
      <vt:lpstr>Sprint 5. </vt:lpstr>
      <vt:lpstr>Sprint 5. </vt:lpstr>
      <vt:lpstr>Sprint 5. </vt:lpstr>
      <vt:lpstr>Sprint 5. </vt:lpstr>
      <vt:lpstr>Sprint 5. </vt:lpstr>
      <vt:lpstr>Sprint 5. </vt:lpstr>
      <vt:lpstr>Sprint 5. </vt:lpstr>
      <vt:lpstr>Sprint 5. </vt:lpstr>
      <vt:lpstr>Sprint 5. </vt:lpstr>
      <vt:lpstr>Sprint 5. </vt:lpstr>
      <vt:lpstr>Sprint 5. </vt:lpstr>
      <vt:lpstr>Sprint 5. </vt:lpstr>
      <vt:lpstr>Sprint 5. </vt:lpstr>
      <vt:lpstr>Sprint 5. </vt:lpstr>
      <vt:lpstr>Sprint 5. </vt:lpstr>
      <vt:lpstr>Sprint 5. </vt:lpstr>
      <vt:lpstr>Sprint 5.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Suffolk Design Patterns</dc:title>
  <dc:creator>Andy Tipp</dc:creator>
  <cp:revision>1</cp:revision>
  <dcterms:created xsi:type="dcterms:W3CDTF">2022-01-17T11:39:30Z</dcterms:created>
  <dcterms:modified xsi:type="dcterms:W3CDTF">2023-11-15T13:04:12Z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0x010100EBFD04E57C2B0F4F8F7471857284E91D</vt:lpwstr>
  </property>
  <property fmtid="{D5CDD505-2E9C-101B-9397-08002B2CF9AE}" pid="3" name="TaxKeyword">
    <vt:lpwstr/>
  </property>
</Properties>
</file>