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07" r:id="rId5"/>
    <p:sldId id="327" r:id="rId6"/>
    <p:sldId id="328" r:id="rId7"/>
    <p:sldId id="331" r:id="rId8"/>
    <p:sldId id="335" r:id="rId9"/>
    <p:sldId id="333" r:id="rId10"/>
    <p:sldId id="334" r:id="rId11"/>
    <p:sldId id="329" r:id="rId12"/>
    <p:sldId id="336" r:id="rId13"/>
    <p:sldId id="337" r:id="rId14"/>
    <p:sldId id="338" r:id="rId15"/>
    <p:sldId id="339" r:id="rId16"/>
    <p:sldId id="340" r:id="rId17"/>
    <p:sldId id="32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7A7A35-71BB-E79B-8455-6BA58241387C}" v="102" dt="2023-11-01T09:59:48.983"/>
    <p1510:client id="{560F1C15-5ED8-4B9F-70F0-B599AD574B5C}" v="543" dt="2023-10-31T12:06:06.151"/>
    <p1510:client id="{5F449B4B-275A-1665-496A-EBF8850A0ACF}" v="231" dt="2023-10-31T18:08:34.786"/>
    <p1510:client id="{75F14548-F860-48AE-B913-1989258CB6AC}" vWet="2" dt="2023-11-01T09:59:36.666"/>
    <p1510:client id="{85168F1C-AB0E-34C3-E00B-9A8391F645B0}" v="2" dt="2023-11-10T07:15:50.675"/>
    <p1510:client id="{885CF4F6-7AD9-4CDA-97E6-930BE6852F9F}" v="105" vWet="107" dt="2023-11-01T09:50:40.116"/>
    <p1510:client id="{BDEA9B3E-30F8-B3AB-3AB9-D59A9573717E}" v="32" vWet="33" dt="2023-11-01T09:44:29.931"/>
    <p1510:client id="{DE4309C3-865B-3F1C-5BF3-00628FC10879}" v="831" dt="2023-11-01T08:15:51.266"/>
    <p1510:client id="{FDB75B94-E079-F165-3F39-F7BEBD5C7E31}" v="355" dt="2023-10-31T12:01:27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customXml" Target="../customXml/item3.xml" Id="rId3" /><Relationship Type="http://schemas.openxmlformats.org/officeDocument/2006/relationships/viewProps" Target="viewProps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microsoft.com/office/2015/10/relationships/revisionInfo" Target="revisionInfo.xml" Id="rId25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presProps" Target="presProps.xml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tableStyles" Target="tableStyles.xml" Id="rId23" /><Relationship Type="http://schemas.openxmlformats.org/officeDocument/2006/relationships/slide" Target="slides/slide6.xml" Id="rId10" /><Relationship Type="http://schemas.openxmlformats.org/officeDocument/2006/relationships/notesMaster" Target="notesMasters/notesMaster1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theme" Target="theme/theme1.xml" Id="rId22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02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91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54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56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7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42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57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49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4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56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7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4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ateshead.ghc2-dev.gosshosted.com/article/1325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teshead.gov.uk/article/8451/Privacy-notic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3</a:t>
            </a:r>
            <a:br>
              <a:rPr lang="en-GB" sz="540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Show and Tell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G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322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3. 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77701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10322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761927" y="1960083"/>
            <a:ext cx="9177006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i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2400">
              <a:latin typeface="Segoe UI Semibold"/>
              <a:cs typeface="Segoe UI Semibold"/>
            </a:endParaRPr>
          </a:p>
          <a:p>
            <a:pPr marL="0" indent="0">
              <a:buNone/>
            </a:pP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4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b="1">
              <a:latin typeface="Segoe UI Semilight"/>
              <a:cs typeface="Segoe UI Semilight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EB30F1-EBAE-DE17-EEF7-ACC4824E5B69}"/>
              </a:ext>
            </a:extLst>
          </p:cNvPr>
          <p:cNvSpPr txBox="1"/>
          <p:nvPr/>
        </p:nvSpPr>
        <p:spPr>
          <a:xfrm>
            <a:off x="940570" y="2189557"/>
            <a:ext cx="366960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Skip permits</a:t>
            </a:r>
            <a:br>
              <a:rPr lang="en-US" b="1">
                <a:cs typeface="Calibri"/>
              </a:rPr>
            </a:br>
            <a:r>
              <a:rPr lang="en-US">
                <a:cs typeface="Calibri"/>
              </a:rPr>
              <a:t>Actions from code review.</a:t>
            </a:r>
            <a:br>
              <a:rPr lang="en-US">
                <a:cs typeface="Calibri"/>
              </a:rPr>
            </a:br>
            <a:br>
              <a:rPr lang="en-US">
                <a:cs typeface="Calibri"/>
              </a:rPr>
            </a:br>
            <a:r>
              <a:rPr lang="en-US">
                <a:cs typeface="Calibri"/>
              </a:rPr>
              <a:t>Making the code more efficient, easier to maintain, easier to update,  resulting in a more accessible form for users.</a:t>
            </a:r>
          </a:p>
          <a:p>
            <a:endParaRPr lang="en-US">
              <a:cs typeface="Calibri"/>
            </a:endParaRPr>
          </a:p>
        </p:txBody>
      </p:sp>
      <p:pic>
        <p:nvPicPr>
          <p:cNvPr id="22" name="Picture 21" descr="A screenshot of a computer&#10;&#10;Description automatically generated">
            <a:extLst>
              <a:ext uri="{FF2B5EF4-FFF2-40B4-BE49-F238E27FC236}">
                <a16:creationId xmlns:a16="http://schemas.microsoft.com/office/drawing/2014/main" id="{53B2DDAE-3F35-2F68-1B8C-90F832009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937" y="103578"/>
            <a:ext cx="6344652" cy="506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4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322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3. 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77701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10322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761927" y="1960083"/>
            <a:ext cx="9177006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i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2400">
              <a:latin typeface="Segoe UI Semibold"/>
              <a:cs typeface="Segoe UI Semibold"/>
            </a:endParaRPr>
          </a:p>
          <a:p>
            <a:pPr marL="0" indent="0">
              <a:buNone/>
            </a:pP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4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b="1">
              <a:latin typeface="Segoe UI Semilight"/>
              <a:cs typeface="Segoe UI Semilight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EB30F1-EBAE-DE17-EEF7-ACC4824E5B69}"/>
              </a:ext>
            </a:extLst>
          </p:cNvPr>
          <p:cNvSpPr txBox="1"/>
          <p:nvPr/>
        </p:nvSpPr>
        <p:spPr>
          <a:xfrm>
            <a:off x="940570" y="2189557"/>
            <a:ext cx="366960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Grounds maintenance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Allow the form to show previously reported issues</a:t>
            </a:r>
          </a:p>
          <a:p>
            <a:endParaRPr lang="en-US" b="1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68877-FD3D-E606-6D0E-5D76280636FA}"/>
              </a:ext>
            </a:extLst>
          </p:cNvPr>
          <p:cNvSpPr txBox="1"/>
          <p:nvPr/>
        </p:nvSpPr>
        <p:spPr>
          <a:xfrm>
            <a:off x="968448" y="3174581"/>
            <a:ext cx="366960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Correct the existing report confirmation page</a:t>
            </a:r>
          </a:p>
          <a:p>
            <a:endParaRPr lang="en-US"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516264-8CF8-DE8B-290C-C0336D23F833}"/>
              </a:ext>
            </a:extLst>
          </p:cNvPr>
          <p:cNvSpPr txBox="1"/>
          <p:nvPr/>
        </p:nvSpPr>
        <p:spPr>
          <a:xfrm>
            <a:off x="972165" y="4033225"/>
            <a:ext cx="366960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Correct the new report confirmation page (survey links and return URLs)</a:t>
            </a:r>
          </a:p>
          <a:p>
            <a:endParaRPr lang="en-US">
              <a:cs typeface="Calibri"/>
            </a:endParaRPr>
          </a:p>
        </p:txBody>
      </p:sp>
      <p:pic>
        <p:nvPicPr>
          <p:cNvPr id="18" name="Picture 17" descr="A screenshot of a website&#10;&#10;Description automatically generated">
            <a:extLst>
              <a:ext uri="{FF2B5EF4-FFF2-40B4-BE49-F238E27FC236}">
                <a16:creationId xmlns:a16="http://schemas.microsoft.com/office/drawing/2014/main" id="{35993FD0-D688-A628-18ED-0AF128F68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17863"/>
            <a:ext cx="5539740" cy="3061855"/>
          </a:xfrm>
          <a:prstGeom prst="rect">
            <a:avLst/>
          </a:prstGeom>
        </p:spPr>
      </p:pic>
      <p:pic>
        <p:nvPicPr>
          <p:cNvPr id="19" name="Picture 18" descr="A screenshot of a computer&#10;&#10;Description automatically generated">
            <a:extLst>
              <a:ext uri="{FF2B5EF4-FFF2-40B4-BE49-F238E27FC236}">
                <a16:creationId xmlns:a16="http://schemas.microsoft.com/office/drawing/2014/main" id="{B5229A28-506E-DEF3-53AE-A3E3A0F85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769" y="3489411"/>
            <a:ext cx="5406189" cy="2381745"/>
          </a:xfrm>
          <a:prstGeom prst="rect">
            <a:avLst/>
          </a:prstGeom>
        </p:spPr>
      </p:pic>
      <p:pic>
        <p:nvPicPr>
          <p:cNvPr id="20" name="Picture 1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45A1899-96CE-B375-22D9-D8853410AA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189" y="5100580"/>
            <a:ext cx="4002505" cy="125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322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3. 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77701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10322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761927" y="1960083"/>
            <a:ext cx="9177006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i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2400">
              <a:latin typeface="Segoe UI Semibold"/>
              <a:cs typeface="Segoe UI Semibold"/>
            </a:endParaRPr>
          </a:p>
          <a:p>
            <a:pPr marL="0" indent="0">
              <a:buNone/>
            </a:pP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4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b="1">
              <a:latin typeface="Segoe UI Semilight"/>
              <a:cs typeface="Segoe UI Semilight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EB30F1-EBAE-DE17-EEF7-ACC4824E5B69}"/>
              </a:ext>
            </a:extLst>
          </p:cNvPr>
          <p:cNvSpPr txBox="1"/>
          <p:nvPr/>
        </p:nvSpPr>
        <p:spPr>
          <a:xfrm>
            <a:off x="940570" y="2189557"/>
            <a:ext cx="366960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New or replacement bins </a:t>
            </a:r>
            <a:r>
              <a:rPr lang="en-US">
                <a:cs typeface="Calibri"/>
              </a:rPr>
              <a:t>(</a:t>
            </a:r>
            <a:r>
              <a:rPr lang="en-US">
                <a:ea typeface="+mn-lt"/>
                <a:cs typeface="+mn-lt"/>
              </a:rPr>
              <a:t>DCE-7187)</a:t>
            </a:r>
          </a:p>
          <a:p>
            <a:r>
              <a:rPr lang="en-US">
                <a:cs typeface="Calibri"/>
              </a:rPr>
              <a:t>Picked up from Sprint 2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Allow the form to change the wording of the question and guidance based on the answers selected.</a:t>
            </a:r>
          </a:p>
          <a:p>
            <a:endParaRPr lang="en-US">
              <a:cs typeface="Calibri"/>
            </a:endParaRPr>
          </a:p>
        </p:txBody>
      </p:sp>
      <p:pic>
        <p:nvPicPr>
          <p:cNvPr id="11" name="Picture 10" descr="A screenshot of a phone&#10;&#10;Description automatically generated">
            <a:extLst>
              <a:ext uri="{FF2B5EF4-FFF2-40B4-BE49-F238E27FC236}">
                <a16:creationId xmlns:a16="http://schemas.microsoft.com/office/drawing/2014/main" id="{52D10849-0275-FC30-FC26-C0C26758F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253" y="2794002"/>
            <a:ext cx="7170821" cy="1566776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A4DB7243-C781-776B-8DDC-810F6F934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253" y="700284"/>
            <a:ext cx="7170821" cy="16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8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322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3. 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77701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10322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761927" y="1960083"/>
            <a:ext cx="9177006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i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2400">
              <a:latin typeface="Segoe UI Semibold"/>
              <a:cs typeface="Segoe UI Semibold"/>
            </a:endParaRPr>
          </a:p>
          <a:p>
            <a:pPr marL="0" indent="0">
              <a:buNone/>
            </a:pP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4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b="1">
              <a:latin typeface="Segoe UI Semilight"/>
              <a:cs typeface="Segoe UI Semilight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EB30F1-EBAE-DE17-EEF7-ACC4824E5B69}"/>
              </a:ext>
            </a:extLst>
          </p:cNvPr>
          <p:cNvSpPr txBox="1"/>
          <p:nvPr/>
        </p:nvSpPr>
        <p:spPr>
          <a:xfrm>
            <a:off x="940570" y="2189557"/>
            <a:ext cx="366960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Gateshead Exchange forms</a:t>
            </a:r>
            <a:endParaRPr lang="en-US">
              <a:cs typeface="Calibri"/>
            </a:endParaRPr>
          </a:p>
          <a:p>
            <a:endParaRPr lang="en-US" b="1">
              <a:cs typeface="Calibri"/>
            </a:endParaRPr>
          </a:p>
          <a:p>
            <a:r>
              <a:rPr lang="en-US">
                <a:ea typeface="+mn-lt"/>
                <a:cs typeface="+mn-lt"/>
                <a:hlinkClick r:id="rId4"/>
              </a:rPr>
              <a:t>https://gateshead.ghc2-dev.gosshosted.com/article/13258</a:t>
            </a:r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2512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872020"/>
            <a:ext cx="1755124" cy="48753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endParaRPr lang="en-GB" sz="480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CD6BD3-4A45-0A77-D9ED-137E5380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900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GB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3. 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99235"/>
            <a:ext cx="10214841" cy="387772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Data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639A9-58CD-3BAA-C89F-30CAB87488D2}"/>
              </a:ext>
            </a:extLst>
          </p:cNvPr>
          <p:cNvSpPr txBox="1">
            <a:spLocks/>
          </p:cNvSpPr>
          <p:nvPr/>
        </p:nvSpPr>
        <p:spPr>
          <a:xfrm>
            <a:off x="905492" y="2191996"/>
            <a:ext cx="9177006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>
                <a:latin typeface="Segoe UI Semilight"/>
                <a:cs typeface="Segoe UI Semilight"/>
              </a:rPr>
              <a:t>Telephony Data </a:t>
            </a:r>
            <a:endParaRPr lang="en-GB" sz="2000">
              <a:latin typeface="Segoe UI Semilight" panose="020B0402040204020203" pitchFamily="34" charset="0"/>
              <a:cs typeface="Segoe UI Semilight"/>
            </a:endParaRPr>
          </a:p>
          <a:p>
            <a:pPr marL="342900" indent="-342900"/>
            <a:r>
              <a:rPr lang="en-GB" sz="2000">
                <a:latin typeface="Segoe UI Semilight"/>
                <a:cs typeface="Segoe UI Semilight"/>
              </a:rPr>
              <a:t>Processing </a:t>
            </a:r>
            <a:r>
              <a:rPr lang="en-GB" sz="2000" err="1">
                <a:latin typeface="Segoe UI Semilight"/>
                <a:cs typeface="Segoe UI Semilight"/>
              </a:rPr>
              <a:t>OpenScape</a:t>
            </a:r>
            <a:r>
              <a:rPr lang="en-GB" sz="2000">
                <a:latin typeface="Segoe UI Semilight"/>
                <a:cs typeface="Segoe UI Semilight"/>
              </a:rPr>
              <a:t> Data reliably</a:t>
            </a:r>
            <a:endParaRPr lang="en-GB" sz="2000">
              <a:latin typeface="Segoe UI Semilight" panose="020B0402040204020203" pitchFamily="34" charset="0"/>
              <a:cs typeface="Segoe UI Semilight"/>
            </a:endParaRPr>
          </a:p>
          <a:p>
            <a:pPr marL="342900" indent="-342900"/>
            <a:r>
              <a:rPr lang="en-GB" sz="2000">
                <a:latin typeface="Segoe UI Semilight"/>
                <a:cs typeface="Segoe UI Semilight"/>
              </a:rPr>
              <a:t>Prototype dashboard:</a:t>
            </a:r>
          </a:p>
          <a:p>
            <a:pPr marL="0" indent="0">
              <a:buNone/>
            </a:pPr>
            <a:endParaRPr lang="en-GB" sz="2000">
              <a:latin typeface="Segoe UI Semilight" panose="020B0402040204020203" pitchFamily="34" charset="0"/>
              <a:cs typeface="Segoe UI Semilight"/>
            </a:endParaRPr>
          </a:p>
          <a:p>
            <a:pPr marL="0" indent="0">
              <a:buNone/>
            </a:pPr>
            <a:r>
              <a:rPr lang="en-GB" sz="2000">
                <a:latin typeface="Segoe UI Semilight"/>
                <a:cs typeface="Segoe UI Semilight"/>
              </a:rPr>
              <a:t>Channel Data Dashboard</a:t>
            </a:r>
            <a:endParaRPr lang="en-GB" sz="2000">
              <a:latin typeface="Segoe UI Semilight" panose="020B0402040204020203" pitchFamily="34" charset="0"/>
              <a:cs typeface="Segoe UI Semilight"/>
            </a:endParaRPr>
          </a:p>
          <a:p>
            <a:pPr marL="342900" indent="-342900"/>
            <a:r>
              <a:rPr lang="en-GB" sz="2000">
                <a:latin typeface="Segoe UI Semilight"/>
                <a:cs typeface="Segoe UI Semilight"/>
              </a:rPr>
              <a:t>Verifying the data</a:t>
            </a:r>
            <a:endParaRPr lang="en-GB" sz="2000">
              <a:latin typeface="Segoe UI Semilight" panose="020B0402040204020203" pitchFamily="34" charset="0"/>
              <a:cs typeface="Segoe UI Semilight"/>
            </a:endParaRPr>
          </a:p>
          <a:p>
            <a:pPr marL="342900" indent="-342900"/>
            <a:r>
              <a:rPr lang="en-GB" sz="2000">
                <a:latin typeface="Segoe UI Semilight"/>
                <a:cs typeface="Segoe UI Semilight"/>
              </a:rPr>
              <a:t>Dashboard: </a:t>
            </a:r>
            <a:endParaRPr lang="en-GB" sz="2000">
              <a:latin typeface="Segoe UI Semilight" panose="020B0402040204020203" pitchFamily="34" charset="0"/>
              <a:cs typeface="Segoe UI Semilight"/>
            </a:endParaRPr>
          </a:p>
          <a:p>
            <a:pPr marL="342900" indent="-342900"/>
            <a:endParaRPr lang="en-GB" sz="2000">
              <a:latin typeface="Segoe UI Semilight" panose="020B0402040204020203" pitchFamily="34" charset="0"/>
              <a:cs typeface="Segoe UI Semilight"/>
            </a:endParaRPr>
          </a:p>
          <a:p>
            <a:pPr marL="0" indent="0">
              <a:buNone/>
            </a:pPr>
            <a:r>
              <a:rPr lang="en-GB">
                <a:latin typeface="Segoe UI Semibold"/>
                <a:cs typeface="Segoe UI Semibold"/>
              </a:rPr>
              <a:t>Discovery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1800">
                <a:latin typeface="Segoe UI Semilight"/>
                <a:cs typeface="Segoe UI Semilight"/>
              </a:rPr>
              <a:t>Business rates change of address – to be process complete</a:t>
            </a:r>
          </a:p>
          <a:p>
            <a:pPr marL="0" indent="0">
              <a:buNone/>
            </a:pPr>
            <a:endParaRPr lang="en-GB" sz="1800">
              <a:latin typeface="Segoe UI Semilight" panose="020B0402040204020203" pitchFamily="34" charset="0"/>
              <a:cs typeface="Segoe UI Semilight"/>
            </a:endParaRPr>
          </a:p>
          <a:p>
            <a:pPr marL="0" indent="0">
              <a:buNone/>
            </a:pPr>
            <a:endParaRPr lang="en-GB" sz="2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3. 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6997"/>
            <a:ext cx="10214841" cy="407996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6377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39231" y="1242257"/>
            <a:ext cx="9177006" cy="8122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sz="1400">
                <a:latin typeface="Segoe UI Semilight"/>
                <a:cs typeface="Segoe UI Semilight"/>
              </a:rPr>
              <a:t>Council Tax removal of email address, embedded contact us form CTA button</a:t>
            </a:r>
          </a:p>
          <a:p>
            <a:r>
              <a:rPr lang="en-GB" sz="1400">
                <a:latin typeface="Segoe UI Semilight"/>
                <a:cs typeface="Segoe UI Semilight"/>
              </a:rPr>
              <a:t>Short </a:t>
            </a:r>
            <a:r>
              <a:rPr lang="en-GB" sz="1400" err="1">
                <a:latin typeface="Segoe UI Semilight"/>
                <a:cs typeface="Segoe UI Semilight"/>
              </a:rPr>
              <a:t>url</a:t>
            </a:r>
            <a:endParaRPr lang="en-GB" sz="1400">
              <a:latin typeface="Segoe UI Semilight"/>
              <a:cs typeface="Segoe UI Semilight"/>
            </a:endParaRPr>
          </a:p>
          <a:p>
            <a:r>
              <a:rPr lang="en-GB" sz="1400">
                <a:latin typeface="Segoe UI Semilight"/>
                <a:cs typeface="Segoe UI Semilight"/>
              </a:rPr>
              <a:t>20 submissions since go live 3 days ago</a:t>
            </a:r>
          </a:p>
          <a:p>
            <a:pPr marL="0" indent="0">
              <a:buNone/>
            </a:pPr>
            <a:endParaRPr lang="en-GB" sz="18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sz="2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Picture 2" descr="A screenshot of a tax form">
            <a:extLst>
              <a:ext uri="{FF2B5EF4-FFF2-40B4-BE49-F238E27FC236}">
                <a16:creationId xmlns:a16="http://schemas.microsoft.com/office/drawing/2014/main" id="{9534524B-802A-9C1A-F70D-E07F2BB37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49" y="2996634"/>
            <a:ext cx="4830417" cy="3293544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EBC99FB0-8377-51B1-AF5B-FC34C9580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8" y="2055369"/>
            <a:ext cx="6409635" cy="2471178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A00CE240-A298-4CDD-43F6-DEB17EC6B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4139" y="3844966"/>
            <a:ext cx="5426765" cy="298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3. 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6997"/>
            <a:ext cx="10214841" cy="407996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905492" y="2191996"/>
            <a:ext cx="9177006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>
                <a:latin typeface="Segoe UI Semilight"/>
                <a:cs typeface="Segoe UI Semilight"/>
              </a:rPr>
              <a:t>Privacy notices</a:t>
            </a:r>
            <a:endParaRPr lang="en-GB" sz="18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r>
              <a:rPr lang="en-GB" sz="1800">
                <a:latin typeface="Segoe UI Semilight"/>
                <a:cs typeface="Segoe UI Semilight"/>
              </a:rPr>
              <a:t>– Domestic abuse </a:t>
            </a:r>
            <a:br>
              <a:rPr lang="en-GB" sz="1800">
                <a:latin typeface="Segoe UI Semilight"/>
                <a:cs typeface="Segoe UI Semilight"/>
              </a:rPr>
            </a:br>
            <a:r>
              <a:rPr lang="en-GB" sz="1800">
                <a:latin typeface="Segoe UI Semilight"/>
                <a:cs typeface="Segoe UI Semilight"/>
              </a:rPr>
              <a:t>- IT school support</a:t>
            </a:r>
            <a:br>
              <a:rPr lang="en-GB" sz="1800">
                <a:latin typeface="Segoe UI Semilight"/>
                <a:cs typeface="Segoe UI Semilight"/>
              </a:rPr>
            </a:br>
            <a:r>
              <a:rPr lang="en-GB" sz="1800">
                <a:latin typeface="Segoe UI Semilight"/>
                <a:cs typeface="Segoe UI Semilight"/>
              </a:rPr>
              <a:t>- Home to school transport</a:t>
            </a:r>
            <a:br>
              <a:rPr lang="en-GB" sz="1800">
                <a:latin typeface="Segoe UI Semilight"/>
                <a:cs typeface="Segoe UI Semilight"/>
              </a:rPr>
            </a:br>
            <a:r>
              <a:rPr lang="en-GB" sz="1800">
                <a:latin typeface="Segoe UI Semilight"/>
                <a:cs typeface="Segoe UI Semilight"/>
              </a:rPr>
              <a:t>- Catering and cleaning </a:t>
            </a:r>
            <a:br>
              <a:rPr lang="en-GB" sz="1800">
                <a:latin typeface="Segoe UI Semilight"/>
                <a:cs typeface="Segoe UI Semilight"/>
              </a:rPr>
            </a:br>
            <a:r>
              <a:rPr lang="en-GB" sz="1800">
                <a:latin typeface="Segoe UI Semilight"/>
                <a:cs typeface="Segoe UI Semilight"/>
              </a:rPr>
              <a:t>- Gateshead Channel</a:t>
            </a:r>
            <a:br>
              <a:rPr lang="en-GB" sz="1800">
                <a:latin typeface="Segoe UI Semilight"/>
                <a:cs typeface="Segoe UI Semilight"/>
              </a:rPr>
            </a:br>
            <a:r>
              <a:rPr lang="en-GB" sz="1800">
                <a:latin typeface="Segoe UI Semilight"/>
                <a:cs typeface="Segoe UI Semilight"/>
              </a:rPr>
              <a:t>- Community safety</a:t>
            </a:r>
            <a:br>
              <a:rPr lang="en-GB" sz="1800">
                <a:latin typeface="Segoe UI Semilight"/>
                <a:cs typeface="Segoe UI Semilight"/>
              </a:rPr>
            </a:br>
            <a:r>
              <a:rPr lang="en-GB" sz="1800">
                <a:latin typeface="Segoe UI Semilight"/>
                <a:cs typeface="Segoe UI Semilight"/>
              </a:rPr>
              <a:t>- OH (traded service)</a:t>
            </a:r>
            <a:br>
              <a:rPr lang="en-GB" sz="1800">
                <a:latin typeface="Segoe UI Semilight"/>
                <a:cs typeface="Segoe UI Semilight"/>
              </a:rPr>
            </a:br>
            <a:r>
              <a:rPr lang="en-GB" sz="1800">
                <a:latin typeface="Segoe UI Semilight"/>
                <a:cs typeface="Segoe UI Semilight"/>
              </a:rPr>
              <a:t>- HR (traded service) </a:t>
            </a:r>
            <a:endParaRPr lang="en-GB" sz="18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/>
            <a:r>
              <a:rPr lang="en-GB" sz="1400">
                <a:latin typeface="Segoe UI Semilight"/>
                <a:cs typeface="Calibri"/>
                <a:hlinkClick r:id="rId3"/>
              </a:rPr>
              <a:t>Privacy notices - Gateshead Council</a:t>
            </a:r>
            <a:endParaRPr lang="en-GB" sz="1400">
              <a:latin typeface="Segoe UI Semilight"/>
              <a:cs typeface="Segoe UI Semilight"/>
            </a:endParaRPr>
          </a:p>
          <a:p>
            <a:pPr lvl="1"/>
            <a:r>
              <a:rPr lang="en-GB" sz="1400">
                <a:latin typeface="Segoe UI Semilight"/>
                <a:cs typeface="Calibri"/>
              </a:rPr>
              <a:t>3 remaining, then forms will be updated across the site with correct PN</a:t>
            </a:r>
          </a:p>
          <a:p>
            <a:r>
              <a:rPr lang="en-GB" sz="1800">
                <a:latin typeface="Segoe UI Semilight"/>
                <a:cs typeface="Calibri"/>
              </a:rPr>
              <a:t>Annual parking report – awaiting graphics completion of PDF before go live.</a:t>
            </a:r>
          </a:p>
          <a:p>
            <a:endParaRPr lang="en-GB" sz="18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sz="2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4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245" y="-24967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3. 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6997"/>
            <a:ext cx="10214841" cy="407996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09205" y="814531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86245" y="416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784265" y="1360723"/>
            <a:ext cx="9177006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>
                <a:latin typeface="Segoe UI Semilight"/>
                <a:cs typeface="Segoe UI Semilight"/>
              </a:rPr>
              <a:t>Intranet modifications of Employee health and Wellbeing, Occupational health and Councillor resources </a:t>
            </a:r>
            <a:endParaRPr lang="en-GB" sz="18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sz="1800">
                <a:latin typeface="Segoe UI Semilight"/>
                <a:cs typeface="Segoe UI Semilight"/>
              </a:rPr>
              <a:t>Working with Emma Raynard and Emma Wales. </a:t>
            </a:r>
          </a:p>
          <a:p>
            <a:r>
              <a:rPr lang="en-GB" sz="1800">
                <a:latin typeface="Segoe UI Semilight"/>
                <a:cs typeface="Segoe UI Semilight"/>
              </a:rPr>
              <a:t>Additional improvements to follow to Councillors section, Employee health and wellbeing new proposed areas to be populated. </a:t>
            </a:r>
          </a:p>
          <a:p>
            <a:endParaRPr lang="en-GB" sz="1800">
              <a:latin typeface="Segoe UI Semilight"/>
              <a:cs typeface="Segoe UI Semilight"/>
            </a:endParaRPr>
          </a:p>
          <a:p>
            <a:endParaRPr lang="en-GB" sz="18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18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2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771A540-75DA-9965-771D-85BB285C9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1" y="3284290"/>
            <a:ext cx="3296557" cy="3355565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7FD707F1-9E5F-63B3-67E1-D23EAA96D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536" y="3285437"/>
            <a:ext cx="7401790" cy="214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01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3. 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6997"/>
            <a:ext cx="10214841" cy="407996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905492" y="2191996"/>
            <a:ext cx="4584412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>
              <a:latin typeface="Segoe UI Semilight"/>
              <a:cs typeface="Segoe UI Semilight"/>
            </a:endParaRPr>
          </a:p>
          <a:p>
            <a:r>
              <a:rPr lang="en-GB" sz="1800">
                <a:latin typeface="Segoe UI Semilight"/>
                <a:cs typeface="Segoe UI Semilight"/>
              </a:rPr>
              <a:t>Grounds maintenance – contextual info was missing in Customer Contact ('we've already had reports in this area...')</a:t>
            </a:r>
          </a:p>
          <a:p>
            <a:r>
              <a:rPr lang="en-GB" sz="1800">
                <a:latin typeface="Segoe UI Semilight"/>
                <a:cs typeface="Segoe UI Semilight"/>
              </a:rPr>
              <a:t>Grounds maintenance – new text for confirmation message (was referencing street lights)</a:t>
            </a:r>
          </a:p>
          <a:p>
            <a:r>
              <a:rPr lang="en-GB" sz="1800">
                <a:latin typeface="Segoe UI Semilight"/>
                <a:cs typeface="Segoe UI Semilight"/>
              </a:rPr>
              <a:t>Bonfire removal content – checking if any updates needed and informing CSU</a:t>
            </a:r>
          </a:p>
          <a:p>
            <a:r>
              <a:rPr lang="en-GB" sz="1800">
                <a:latin typeface="Segoe UI Semilight"/>
                <a:cs typeface="Segoe UI Semilight"/>
              </a:rPr>
              <a:t>Amended wireframes x2 for Gateshead Exchange</a:t>
            </a:r>
            <a:endParaRPr lang="en-GB" sz="18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sz="1800">
                <a:latin typeface="Segoe UI Semilight"/>
                <a:cs typeface="Segoe UI Semilight"/>
              </a:rPr>
              <a:t>Improvement for HSF – additional closure reason and confirmation email (see pic):</a:t>
            </a:r>
            <a:endParaRPr lang="en-GB" sz="18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18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18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18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2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5E64493-8D46-1A2B-29D4-493DB455E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579" y="1484870"/>
            <a:ext cx="584181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4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3. 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6997"/>
            <a:ext cx="4358074" cy="407996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905492" y="2191996"/>
            <a:ext cx="6208751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err="1">
                <a:latin typeface="Segoe UI Semilight"/>
                <a:cs typeface="Segoe UI Semilight"/>
              </a:rPr>
              <a:t>Bewicks</a:t>
            </a:r>
            <a:r>
              <a:rPr lang="en-GB" sz="1800">
                <a:latin typeface="Segoe UI Semilight"/>
                <a:cs typeface="Segoe UI Semilight"/>
              </a:rPr>
              <a:t> catering for meetings now offering 'assorted cakes'.</a:t>
            </a:r>
            <a:endParaRPr lang="en-GB" sz="18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r>
              <a:rPr lang="en-GB" sz="1800">
                <a:latin typeface="Segoe UI Semilight"/>
                <a:cs typeface="Segoe UI Semilight"/>
              </a:rPr>
              <a:t>Lots of back and forth regarding whether people can choose the cakes they get, allergen info, ingredient listing, wrapping...</a:t>
            </a:r>
          </a:p>
          <a:p>
            <a:pPr marL="0" indent="0">
              <a:buNone/>
            </a:pPr>
            <a:endParaRPr lang="en-GB" sz="1800">
              <a:latin typeface="Segoe UI Semilight"/>
              <a:cs typeface="Segoe UI Semilight"/>
            </a:endParaRPr>
          </a:p>
          <a:p>
            <a:pPr marL="0" indent="0">
              <a:buNone/>
            </a:pPr>
            <a:r>
              <a:rPr lang="en-GB" sz="1800">
                <a:latin typeface="Segoe UI Semilight"/>
                <a:cs typeface="Segoe UI Semilight"/>
              </a:rPr>
              <a:t>Content changes on the right – currently with the service for feedback.</a:t>
            </a:r>
          </a:p>
          <a:p>
            <a:pPr marL="0" indent="0">
              <a:buNone/>
            </a:pPr>
            <a:endParaRPr lang="en-GB" sz="2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3" name="Picture 2" descr="A screenshot of a menu&#10;&#10;Description automatically generated">
            <a:extLst>
              <a:ext uri="{FF2B5EF4-FFF2-40B4-BE49-F238E27FC236}">
                <a16:creationId xmlns:a16="http://schemas.microsoft.com/office/drawing/2014/main" id="{4D8AE61E-6EA6-8BAA-D5B3-2AE0B2CB8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863" y="2744971"/>
            <a:ext cx="4750366" cy="4114800"/>
          </a:xfrm>
          <a:prstGeom prst="rect">
            <a:avLst/>
          </a:prstGeom>
        </p:spPr>
      </p:pic>
      <p:pic>
        <p:nvPicPr>
          <p:cNvPr id="8" name="Picture 7" descr="A chart of food items&#10;&#10;Description automatically generated">
            <a:extLst>
              <a:ext uri="{FF2B5EF4-FFF2-40B4-BE49-F238E27FC236}">
                <a16:creationId xmlns:a16="http://schemas.microsoft.com/office/drawing/2014/main" id="{A310A351-45AF-2CD6-792D-CB720622B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303" y="264573"/>
            <a:ext cx="3872024" cy="242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6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3. 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77701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761927" y="1960083"/>
            <a:ext cx="9177006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i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2400">
              <a:latin typeface="Segoe UI Semibold"/>
              <a:cs typeface="Segoe UI Semibold"/>
            </a:endParaRPr>
          </a:p>
          <a:p>
            <a:pPr marL="0" indent="0">
              <a:buNone/>
            </a:pP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4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b="1">
              <a:latin typeface="Segoe UI Semilight"/>
              <a:cs typeface="Segoe UI Semilight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99481931-E84A-2977-FDB2-5DC27FDDD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439" y="1175951"/>
            <a:ext cx="1201285" cy="4114800"/>
          </a:xfrm>
          <a:prstGeom prst="rect">
            <a:avLst/>
          </a:prstGeom>
        </p:spPr>
      </p:pic>
      <p:pic>
        <p:nvPicPr>
          <p:cNvPr id="8" name="Picture 7" descr="A screenshot of a website&#10;&#10;Description automatically generated">
            <a:extLst>
              <a:ext uri="{FF2B5EF4-FFF2-40B4-BE49-F238E27FC236}">
                <a16:creationId xmlns:a16="http://schemas.microsoft.com/office/drawing/2014/main" id="{F527CA6E-1506-B9E5-482F-9A9E2F7F5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39" y="2205682"/>
            <a:ext cx="4020526" cy="4423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EB30F1-EBAE-DE17-EEF7-ACC4824E5B69}"/>
              </a:ext>
            </a:extLst>
          </p:cNvPr>
          <p:cNvSpPr txBox="1"/>
          <p:nvPr/>
        </p:nvSpPr>
        <p:spPr>
          <a:xfrm>
            <a:off x="4973594" y="2059459"/>
            <a:ext cx="494270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Early draft of Gateshead Energy Company microsite homepage.</a:t>
            </a:r>
            <a:br>
              <a:rPr lang="en-US">
                <a:cs typeface="Calibri"/>
              </a:rPr>
            </a:br>
            <a:br>
              <a:rPr lang="en-US">
                <a:cs typeface="Calibri"/>
              </a:rPr>
            </a:br>
            <a:r>
              <a:rPr lang="en-US">
                <a:cs typeface="Calibri"/>
              </a:rPr>
              <a:t>(desktop on left; mobile on right)</a:t>
            </a:r>
            <a:br>
              <a:rPr lang="en-US">
                <a:cs typeface="Calibri"/>
              </a:rPr>
            </a:br>
            <a:br>
              <a:rPr lang="en-US">
                <a:cs typeface="Calibri"/>
              </a:rPr>
            </a:br>
            <a:r>
              <a:rPr lang="en-US">
                <a:cs typeface="Calibri"/>
              </a:rPr>
              <a:t>Still awaiting official graphics.</a:t>
            </a:r>
          </a:p>
        </p:txBody>
      </p:sp>
    </p:spTree>
    <p:extLst>
      <p:ext uri="{BB962C8B-B14F-4D97-AF65-F5344CB8AC3E}">
        <p14:creationId xmlns:p14="http://schemas.microsoft.com/office/powerpoint/2010/main" val="29671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3. 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77701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761927" y="1960083"/>
            <a:ext cx="9177006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i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2400">
              <a:latin typeface="Segoe UI Semibold"/>
              <a:cs typeface="Segoe UI Semibold"/>
            </a:endParaRPr>
          </a:p>
          <a:p>
            <a:pPr marL="0" indent="0">
              <a:buNone/>
            </a:pP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4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b="1">
              <a:latin typeface="Segoe UI Semilight"/>
              <a:cs typeface="Segoe UI Semilight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EB30F1-EBAE-DE17-EEF7-ACC4824E5B69}"/>
              </a:ext>
            </a:extLst>
          </p:cNvPr>
          <p:cNvSpPr txBox="1"/>
          <p:nvPr/>
        </p:nvSpPr>
        <p:spPr>
          <a:xfrm>
            <a:off x="968448" y="2189557"/>
            <a:ext cx="366960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Blue Badges</a:t>
            </a:r>
          </a:p>
          <a:p>
            <a:r>
              <a:rPr lang="en-US">
                <a:cs typeface="Calibri"/>
              </a:rPr>
              <a:t>Ability to select 'HIDDEN' as the eligibility code when ordering a Blue Badge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Ability to edit the address when ordering a badge</a:t>
            </a:r>
          </a:p>
          <a:p>
            <a:endParaRPr lang="en-US" b="1">
              <a:cs typeface="Calibri"/>
            </a:endParaRP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60C5A3C1-BFAE-8505-B9CF-5F6580803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425" y="687772"/>
            <a:ext cx="7370955" cy="518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14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6" ma:contentTypeDescription="Create a new document." ma:contentTypeScope="" ma:versionID="16e4a00377e33fb29ef050d1698be58e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9b937920a9803264e872f8deef872c10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FB1A40-D5CA-4E52-8B07-0406F509CBE3}">
  <ds:schemaRefs>
    <ds:schemaRef ds:uri="430faec3-1c3d-46a7-9d9c-3bf445e66e6f"/>
    <ds:schemaRef ds:uri="45c5cbd2-6836-47ba-85e9-b8c43d58c5c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9531D4-F666-45CD-8D40-66EDDCE219E7}"/>
</file>

<file path=customXml/itemProps3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Sprint 3 Show and Tell</vt:lpstr>
      <vt:lpstr>Sprint 3. </vt:lpstr>
      <vt:lpstr>Sprint 3. </vt:lpstr>
      <vt:lpstr>Sprint 3. </vt:lpstr>
      <vt:lpstr>Sprint 3. </vt:lpstr>
      <vt:lpstr>Sprint 3. </vt:lpstr>
      <vt:lpstr>Sprint 3. </vt:lpstr>
      <vt:lpstr>Sprint 3. </vt:lpstr>
      <vt:lpstr>Sprint 3. </vt:lpstr>
      <vt:lpstr>Sprint 3. </vt:lpstr>
      <vt:lpstr>Sprint 3. </vt:lpstr>
      <vt:lpstr>Sprint 3. </vt:lpstr>
      <vt:lpstr>Sprint 3.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revision>3</cp:revision>
  <dcterms:created xsi:type="dcterms:W3CDTF">2022-01-17T11:39:30Z</dcterms:created>
  <dcterms:modified xsi:type="dcterms:W3CDTF">2023-11-10T07:15:58Z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</Properties>
</file>