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sldIdLst>
    <p:sldId id="307" r:id="rId5"/>
    <p:sldId id="409" r:id="rId6"/>
    <p:sldId id="542" r:id="rId7"/>
    <p:sldId id="535" r:id="rId8"/>
    <p:sldId id="536" r:id="rId9"/>
    <p:sldId id="537" r:id="rId10"/>
    <p:sldId id="538" r:id="rId11"/>
    <p:sldId id="539" r:id="rId12"/>
    <p:sldId id="532" r:id="rId13"/>
    <p:sldId id="534" r:id="rId14"/>
    <p:sldId id="541" r:id="rId15"/>
    <p:sldId id="529" r:id="rId16"/>
    <p:sldId id="531" r:id="rId17"/>
    <p:sldId id="543" r:id="rId18"/>
    <p:sldId id="533" r:id="rId19"/>
    <p:sldId id="544" r:id="rId20"/>
    <p:sldId id="528" r:id="rId21"/>
    <p:sldId id="326" r:id="rId22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1B9787-8872-A49E-A9E3-9A90545CFC3F}" v="1014" dt="2024-08-07T11:53:32.647"/>
    <p1510:client id="{708D05A8-A611-4B16-B2C6-A838944C63CA}" v="449" dt="2024-08-08T09:43:59.4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9BA9D-0BD4-1749-847F-F87D8611D87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33E2A-BD3B-F743-A8AB-B483CECD3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4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47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62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BA9A-C77A-4A67-8E59-10A352148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47837-D51B-494E-8C36-C96E6E9A7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C9F06-9132-4C02-8FC7-85BD52C7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475D-0658-434F-AAC4-AB481ED26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2D60C-E629-4645-B416-BCEC73D3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260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9B9B-FBDA-4FAA-9EEE-75F35EA0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7CC32-6330-491F-A16D-A2C315F35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25E8-1C1E-40E3-9FF2-AB8BE9AF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F2216-A6D8-452F-A681-D2B8E7C7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24B7-5183-4904-8CD6-C1DF42DB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8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6F6057-81C4-4561-A4C1-ED7DBE733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202B9-65F7-4502-9841-2962250FF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29262-6F22-47A7-AF02-D68C7A1C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54C7-1DD7-4970-BA2E-2A2FA2B8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4F3C9-F560-48BC-8B1D-A3E0DD76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944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C8EE-4BE3-416B-BC45-8591EDF4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EBA7E-1904-4981-AA77-0FF031991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059AB-5846-4A3C-82E7-F74C3E8B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51B17-74ED-4EDB-BBDD-B5FDF2FD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8A594-5717-4584-BE0F-00D21592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93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EBE9-E63F-4185-A3D0-17D3B8DC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7D69C-605F-4B60-8E66-7B11086FA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05AD4-C00C-47E3-8FB2-9A554DBE2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53643-E2D9-4E95-8EB7-8442B414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9FFAB-C409-4E3A-AFDD-34F6EE5C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14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8A9D9-A74F-4C68-8B46-2B8AAE30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78FDE-5819-4D48-98B4-1CC6BABD8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BBEA7-D7C0-47B7-B987-59E730B5D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D3473-1E08-4D05-BFA8-9DA362B7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859B2-92B7-4042-8C99-52EBE2BD5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7D988-0FDE-4544-A4C7-62159B5F8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23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9C36A-7045-43C1-8F0A-47CCADA2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056E1-2FDB-48AA-8C84-829421BC9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6F92C-9358-41A6-9F0B-B9E0D6049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77C71-BB7B-4350-90A4-31A138490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50A390-6899-4467-A98F-E136605A0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DBB77C-6916-4DE1-9B28-7571D7A93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BC9CA3-E59D-4F63-AAFB-9B74914B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3ABE4-F3E4-4C47-84DD-67C748D3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59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6354-3E90-4DF9-9EBF-8273E317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258DC-C919-4925-AA79-1F26EC29D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95BF3-BC3B-4183-8699-85540616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66962-BDCC-4827-A3CE-9B7469C6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66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DE9FC-699D-4CD3-910B-42F87815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EA21A8-6F79-4D36-8E46-783D611D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B1BCC-848D-41BA-AB45-178467A8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85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E709-EB52-4A05-B926-42C35CE9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3156C-D59F-4173-8E5D-1A8F9B9CC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B0E7D-3180-48A3-88CB-D207B7BBA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069DE-BDC9-46EB-A1F9-17B8D98F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E4272-210E-49E8-BD2B-AC830BD1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1E4A7-E41A-411D-9603-72BA0EF25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99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446C-2DDB-48C1-AC2C-04B24DE9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A8219F-E969-4B1B-B095-4DF89FA68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B8440-B398-455A-9F81-E424FD11E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EE4AE-289C-42C2-95CC-FA729C36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4745C-BBB3-4297-BFFA-15700995B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0C425-CC09-4715-9780-B19D4A94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7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D7A140-9090-4E30-B6BF-F15CD014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B024E-C1E2-4471-9162-49C5B8AC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CE3B1-A710-462F-B846-19E7FE45F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E3622-1566-46DD-B4B8-2F4975B3D9F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6F04-FEF5-4E0E-BEC1-4DA0A9CE7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21BA7-AA30-44CA-B290-EA3AD0F69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37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teshead.ghc2-dev.gosshosted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teshead.ghc2-dev.gosshosted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18CA97BE-5531-84DB-970F-4E75E12EC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841FB-07D5-45A3-B07F-6A2333F45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291" y="1122362"/>
            <a:ext cx="11194473" cy="2306638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FFFFFF"/>
                </a:solidFill>
                <a:latin typeface="Segoe UI Semibold"/>
                <a:cs typeface="Segoe UI Semibold"/>
              </a:rPr>
              <a:t>Sprint 43</a:t>
            </a:r>
            <a:br>
              <a:rPr lang="en-GB" sz="54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GB" sz="5400" dirty="0">
                <a:solidFill>
                  <a:srgbClr val="FFFFFF"/>
                </a:solidFill>
                <a:latin typeface="Segoe UI Semibold"/>
                <a:cs typeface="Segoe UI Semibold"/>
              </a:rPr>
              <a:t>Show and Tell</a:t>
            </a:r>
            <a:br>
              <a:rPr lang="en-GB" sz="5400" dirty="0">
                <a:latin typeface="Segoe UI Semibold"/>
                <a:cs typeface="Segoe UI Semibold"/>
              </a:rPr>
            </a:br>
            <a:r>
              <a:rPr lang="en-GB" sz="2800" dirty="0">
                <a:solidFill>
                  <a:srgbClr val="FFFFFF"/>
                </a:solidFill>
                <a:latin typeface="Segoe UI Semibold"/>
                <a:cs typeface="Segoe UI Semibold"/>
              </a:rPr>
              <a:t>7 August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7E5BE-A6D5-4FEB-B0F0-DF013760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0728"/>
            <a:ext cx="9144000" cy="181956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>
              <a:latin typeface="Segoe UI Semibold"/>
              <a:cs typeface="Segoe UI Semibold"/>
            </a:endParaRPr>
          </a:p>
          <a:p>
            <a:r>
              <a:rPr lang="en-GB">
                <a:latin typeface="Segoe UI Semibold"/>
                <a:cs typeface="Segoe UI Semibold"/>
              </a:rPr>
              <a:t>G Squad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2000">
                <a:latin typeface="Segoe UI Semilight"/>
                <a:cs typeface="Segoe UI Semilight"/>
              </a:rPr>
              <a:t>Digital Team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65" y="5872020"/>
            <a:ext cx="1755124" cy="4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9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43 </a:t>
            </a:r>
            <a:endParaRPr lang="en-GB" sz="1800" dirty="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1238205"/>
            <a:ext cx="2054014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Segoe UI Semibold"/>
                <a:ea typeface="Segoe UI Black"/>
                <a:cs typeface="Segoe UI Semibold"/>
              </a:rPr>
              <a:t>Council Tax</a:t>
            </a:r>
            <a:endParaRPr lang="en-GB" sz="200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3A1A62-1F2F-DF3F-1E91-9F4B7B30B894}"/>
              </a:ext>
            </a:extLst>
          </p:cNvPr>
          <p:cNvSpPr txBox="1">
            <a:spLocks/>
          </p:cNvSpPr>
          <p:nvPr/>
        </p:nvSpPr>
        <p:spPr>
          <a:xfrm>
            <a:off x="263219" y="1238205"/>
            <a:ext cx="6243907" cy="488033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Aft>
                <a:spcPts val="600"/>
              </a:spcAft>
              <a:buNone/>
            </a:pPr>
            <a:endParaRPr lang="en-GB" sz="1800">
              <a:solidFill>
                <a:srgbClr val="333333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1E6AC3-88A4-81A2-7936-499A23306093}"/>
              </a:ext>
            </a:extLst>
          </p:cNvPr>
          <p:cNvSpPr txBox="1"/>
          <p:nvPr/>
        </p:nvSpPr>
        <p:spPr>
          <a:xfrm>
            <a:off x="651763" y="2199702"/>
            <a:ext cx="6641122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egoe UI Light"/>
                <a:ea typeface="Calibri"/>
                <a:cs typeface="Calibri"/>
              </a:rPr>
              <a:t>Continuing with the change of address wireframe</a:t>
            </a:r>
            <a:endParaRPr lang="en-US">
              <a:latin typeface="Segoe UI Light"/>
              <a:cs typeface="Segoe UI Light"/>
            </a:endParaRPr>
          </a:p>
          <a:p>
            <a:endParaRPr lang="en-US">
              <a:latin typeface="Segoe UI Light"/>
              <a:ea typeface="Calibri"/>
              <a:cs typeface="Calibri"/>
            </a:endParaRPr>
          </a:p>
          <a:p>
            <a:r>
              <a:rPr lang="en-US">
                <a:latin typeface="Segoe UI Light"/>
                <a:ea typeface="Calibri"/>
                <a:cs typeface="Calibri"/>
              </a:rPr>
              <a:t>Single person discount, apply and cancel. Council Tax team testing</a:t>
            </a:r>
          </a:p>
          <a:p>
            <a:endParaRPr lang="en-US">
              <a:latin typeface="Segoe UI Light"/>
              <a:ea typeface="Calibri"/>
              <a:cs typeface="Calibri"/>
            </a:endParaRPr>
          </a:p>
          <a:p>
            <a:r>
              <a:rPr lang="en-US">
                <a:latin typeface="Segoe UI Light"/>
                <a:ea typeface="Calibri"/>
                <a:cs typeface="Calibri"/>
              </a:rPr>
              <a:t>Student discount form development</a:t>
            </a:r>
          </a:p>
          <a:p>
            <a:endParaRPr lang="en-US">
              <a:latin typeface="Segoe UI Light"/>
              <a:ea typeface="Calibri"/>
              <a:cs typeface="Calibri"/>
            </a:endParaRPr>
          </a:p>
          <a:p>
            <a:r>
              <a:rPr lang="en-US">
                <a:latin typeface="Segoe UI Light"/>
                <a:ea typeface="Calibri"/>
                <a:cs typeface="Calibri"/>
              </a:rPr>
              <a:t>Severe mentally impaired form development</a:t>
            </a:r>
          </a:p>
          <a:p>
            <a:endParaRPr lang="en-US">
              <a:latin typeface="Segoe UI Light"/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3634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43 </a:t>
            </a:r>
            <a:endParaRPr lang="en-GB" sz="1800" dirty="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1238205"/>
            <a:ext cx="2054014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Segoe UI Semibold"/>
                <a:ea typeface="Segoe UI Black"/>
                <a:cs typeface="Segoe UI Semibold"/>
              </a:rPr>
              <a:t>Council Tax</a:t>
            </a:r>
            <a:endParaRPr lang="en-GB" sz="200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3A1A62-1F2F-DF3F-1E91-9F4B7B30B894}"/>
              </a:ext>
            </a:extLst>
          </p:cNvPr>
          <p:cNvSpPr txBox="1">
            <a:spLocks/>
          </p:cNvSpPr>
          <p:nvPr/>
        </p:nvSpPr>
        <p:spPr>
          <a:xfrm>
            <a:off x="263219" y="1238205"/>
            <a:ext cx="6243907" cy="488033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Aft>
                <a:spcPts val="600"/>
              </a:spcAft>
              <a:buNone/>
            </a:pPr>
            <a:endParaRPr lang="en-GB" sz="1800">
              <a:solidFill>
                <a:srgbClr val="333333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1E6AC3-88A4-81A2-7936-499A23306093}"/>
              </a:ext>
            </a:extLst>
          </p:cNvPr>
          <p:cNvSpPr txBox="1"/>
          <p:nvPr/>
        </p:nvSpPr>
        <p:spPr>
          <a:xfrm>
            <a:off x="713907" y="2505670"/>
            <a:ext cx="664112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egoe UI Light"/>
                <a:ea typeface="Calibri"/>
                <a:cs typeface="Calibri"/>
              </a:rPr>
              <a:t>Council Tax discount for students demo</a:t>
            </a:r>
          </a:p>
          <a:p>
            <a:endParaRPr lang="en-US">
              <a:latin typeface="Segoe UI Light"/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296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43 </a:t>
            </a:r>
            <a:endParaRPr lang="en-GB" sz="1800" dirty="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Design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3" y="1238205"/>
            <a:ext cx="229161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Saltwell Towers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08A21F-7EC4-94C4-71A6-66C95E2A6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481" y="974293"/>
            <a:ext cx="9151473" cy="2447542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3A1A62-1F2F-DF3F-1E91-9F4B7B30B894}"/>
              </a:ext>
            </a:extLst>
          </p:cNvPr>
          <p:cNvSpPr txBox="1">
            <a:spLocks/>
          </p:cNvSpPr>
          <p:nvPr/>
        </p:nvSpPr>
        <p:spPr>
          <a:xfrm>
            <a:off x="263219" y="1238205"/>
            <a:ext cx="6243907" cy="488033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Aft>
                <a:spcPts val="600"/>
              </a:spcAft>
              <a:buNone/>
            </a:pPr>
            <a:endParaRPr lang="en-GB" sz="1800">
              <a:solidFill>
                <a:srgbClr val="333333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B40776-DF01-11FA-733E-DAB7BCF179F4}"/>
              </a:ext>
            </a:extLst>
          </p:cNvPr>
          <p:cNvSpPr/>
          <p:nvPr/>
        </p:nvSpPr>
        <p:spPr>
          <a:xfrm>
            <a:off x="2929191" y="389508"/>
            <a:ext cx="118809" cy="5847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0A77E8-4ABC-254E-9061-F34F7218603E}"/>
              </a:ext>
            </a:extLst>
          </p:cNvPr>
          <p:cNvSpPr/>
          <p:nvPr/>
        </p:nvSpPr>
        <p:spPr>
          <a:xfrm>
            <a:off x="2920481" y="0"/>
            <a:ext cx="9151473" cy="269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785A56E-54C9-2451-65A5-E2313AC7D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20482" y="155623"/>
            <a:ext cx="9151473" cy="84628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BD2C35-D768-7B35-D030-0D22153FCDF5}"/>
              </a:ext>
            </a:extLst>
          </p:cNvPr>
          <p:cNvSpPr txBox="1"/>
          <p:nvPr/>
        </p:nvSpPr>
        <p:spPr>
          <a:xfrm>
            <a:off x="268421" y="1998990"/>
            <a:ext cx="2391191" cy="211820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GB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This sprint I have been working on the design of Saltwell Towers pages to help promote their services.</a:t>
            </a:r>
          </a:p>
        </p:txBody>
      </p:sp>
    </p:spTree>
    <p:extLst>
      <p:ext uri="{BB962C8B-B14F-4D97-AF65-F5344CB8AC3E}">
        <p14:creationId xmlns:p14="http://schemas.microsoft.com/office/powerpoint/2010/main" val="303002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12000" decel="14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3.75E-6 -2.64931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43 </a:t>
            </a:r>
            <a:endParaRPr lang="en-GB" sz="1800" dirty="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1238205"/>
            <a:ext cx="2403134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MyHousing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3A1A62-1F2F-DF3F-1E91-9F4B7B30B894}"/>
              </a:ext>
            </a:extLst>
          </p:cNvPr>
          <p:cNvSpPr txBox="1">
            <a:spLocks/>
          </p:cNvSpPr>
          <p:nvPr/>
        </p:nvSpPr>
        <p:spPr>
          <a:xfrm>
            <a:off x="263219" y="1238205"/>
            <a:ext cx="6243907" cy="488033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Aft>
                <a:spcPts val="600"/>
              </a:spcAft>
              <a:buNone/>
            </a:pPr>
            <a:endParaRPr lang="en-GB" sz="1800">
              <a:solidFill>
                <a:srgbClr val="333333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CA946-EC94-7956-7ED7-5759B1D73386}"/>
              </a:ext>
            </a:extLst>
          </p:cNvPr>
          <p:cNvSpPr txBox="1"/>
          <p:nvPr/>
        </p:nvSpPr>
        <p:spPr>
          <a:xfrm>
            <a:off x="308683" y="2301582"/>
            <a:ext cx="5787318" cy="268759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GB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We have advanced the MyHousing APIs to allow new account creation via GOSS forms, syncing details like name, address, and contact information.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en-GB">
              <a:solidFill>
                <a:srgbClr val="333333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GB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This involves using Northgate's address APIs to find existing address records or create new ones as needed.</a:t>
            </a:r>
          </a:p>
        </p:txBody>
      </p:sp>
      <p:sp>
        <p:nvSpPr>
          <p:cNvPr id="10" name="Rectangle 9">
            <a:hlinkClick r:id="rId3"/>
            <a:extLst>
              <a:ext uri="{FF2B5EF4-FFF2-40B4-BE49-F238E27FC236}">
                <a16:creationId xmlns:a16="http://schemas.microsoft.com/office/drawing/2014/main" id="{CC42F307-8363-E927-67EB-5521D1DC776C}"/>
              </a:ext>
            </a:extLst>
          </p:cNvPr>
          <p:cNvSpPr/>
          <p:nvPr/>
        </p:nvSpPr>
        <p:spPr>
          <a:xfrm>
            <a:off x="408310" y="5267490"/>
            <a:ext cx="1236198" cy="42828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Demo</a:t>
            </a:r>
            <a:endParaRPr lang="en-GB" sz="1400">
              <a:solidFill>
                <a:schemeClr val="tx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8D1F1C-F40A-D3AD-5B04-EDC698742A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536"/>
          <a:stretch/>
        </p:blipFill>
        <p:spPr>
          <a:xfrm>
            <a:off x="7190178" y="1142963"/>
            <a:ext cx="3768441" cy="571503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40E20F7-191A-0D7E-A790-382140ED8C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37190"/>
          <a:stretch/>
        </p:blipFill>
        <p:spPr>
          <a:xfrm>
            <a:off x="6507126" y="214737"/>
            <a:ext cx="5330064" cy="664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56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43 </a:t>
            </a:r>
            <a:endParaRPr lang="en-GB" sz="1800" dirty="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1238205"/>
            <a:ext cx="2403134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My Account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3A1A62-1F2F-DF3F-1E91-9F4B7B30B894}"/>
              </a:ext>
            </a:extLst>
          </p:cNvPr>
          <p:cNvSpPr txBox="1">
            <a:spLocks/>
          </p:cNvSpPr>
          <p:nvPr/>
        </p:nvSpPr>
        <p:spPr>
          <a:xfrm>
            <a:off x="263219" y="1238205"/>
            <a:ext cx="6243907" cy="488033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Aft>
                <a:spcPts val="600"/>
              </a:spcAft>
              <a:buNone/>
            </a:pPr>
            <a:endParaRPr lang="en-GB" sz="1800">
              <a:solidFill>
                <a:srgbClr val="333333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CA946-EC94-7956-7ED7-5759B1D73386}"/>
              </a:ext>
            </a:extLst>
          </p:cNvPr>
          <p:cNvSpPr txBox="1"/>
          <p:nvPr/>
        </p:nvSpPr>
        <p:spPr>
          <a:xfrm>
            <a:off x="308683" y="2114048"/>
            <a:ext cx="7454192" cy="273376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lnSpc>
                <a:spcPct val="150000"/>
              </a:lnSpc>
              <a:spcAft>
                <a:spcPts val="2400"/>
              </a:spcAft>
              <a:buNone/>
            </a:pPr>
            <a:r>
              <a:rPr lang="en-GB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Enhancements have been made to My Account to improve load times and reduce server calls.</a:t>
            </a:r>
          </a:p>
          <a:p>
            <a:pPr marL="0" indent="0">
              <a:lnSpc>
                <a:spcPct val="150000"/>
              </a:lnSpc>
              <a:spcAft>
                <a:spcPts val="2400"/>
              </a:spcAft>
              <a:buNone/>
            </a:pPr>
            <a:r>
              <a:rPr lang="en-GB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These improvements have resulted in a 2-second reduction in load times.</a:t>
            </a:r>
          </a:p>
          <a:p>
            <a:pPr marL="0" indent="0">
              <a:lnSpc>
                <a:spcPct val="150000"/>
              </a:lnSpc>
              <a:spcAft>
                <a:spcPts val="2400"/>
              </a:spcAft>
              <a:buNone/>
            </a:pPr>
            <a:r>
              <a:rPr lang="en-GB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Additionally, logic has been implemented to retain the Content preferences settings.</a:t>
            </a: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43D88F14-1FDC-9798-7423-4F8AAC27058E}"/>
              </a:ext>
            </a:extLst>
          </p:cNvPr>
          <p:cNvSpPr/>
          <p:nvPr/>
        </p:nvSpPr>
        <p:spPr>
          <a:xfrm>
            <a:off x="389260" y="5186324"/>
            <a:ext cx="1236198" cy="42828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Demo</a:t>
            </a:r>
            <a:endParaRPr lang="en-GB" sz="1400">
              <a:solidFill>
                <a:schemeClr val="tx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26" name="Picture 2" descr="Loading speed boost. Fast internet browser, modern online technology, accelerated download time. Smartphone performance optimization, improvement concept illustration">
            <a:extLst>
              <a:ext uri="{FF2B5EF4-FFF2-40B4-BE49-F238E27FC236}">
                <a16:creationId xmlns:a16="http://schemas.microsoft.com/office/drawing/2014/main" id="{219C8746-7496-0C1E-98B0-6C0C36C82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1100138"/>
            <a:ext cx="465772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630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43 </a:t>
            </a:r>
            <a:endParaRPr lang="en-GB" sz="1800" dirty="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1238205"/>
            <a:ext cx="2054014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Segoe UI Semibold"/>
                <a:ea typeface="Segoe UI Black"/>
                <a:cs typeface="Segoe UI Semibold"/>
              </a:rPr>
              <a:t>TTRO </a:t>
            </a:r>
            <a:endParaRPr lang="en-GB" sz="200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3A1A62-1F2F-DF3F-1E91-9F4B7B30B894}"/>
              </a:ext>
            </a:extLst>
          </p:cNvPr>
          <p:cNvSpPr txBox="1">
            <a:spLocks/>
          </p:cNvSpPr>
          <p:nvPr/>
        </p:nvSpPr>
        <p:spPr>
          <a:xfrm>
            <a:off x="263219" y="1238205"/>
            <a:ext cx="6243907" cy="488033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Aft>
                <a:spcPts val="600"/>
              </a:spcAft>
              <a:buNone/>
            </a:pPr>
            <a:endParaRPr lang="en-GB" sz="1800">
              <a:solidFill>
                <a:srgbClr val="333333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1E6AC3-88A4-81A2-7936-499A23306093}"/>
              </a:ext>
            </a:extLst>
          </p:cNvPr>
          <p:cNvSpPr txBox="1"/>
          <p:nvPr/>
        </p:nvSpPr>
        <p:spPr>
          <a:xfrm>
            <a:off x="651763" y="2199702"/>
            <a:ext cx="6641122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egoe UI Light"/>
                <a:ea typeface="Calibri"/>
                <a:cs typeface="Calibri"/>
              </a:rPr>
              <a:t>Temporary Traffic Regulation Order</a:t>
            </a:r>
            <a:endParaRPr lang="en-US"/>
          </a:p>
          <a:p>
            <a:endParaRPr lang="en-US">
              <a:latin typeface="Segoe UI Light"/>
              <a:ea typeface="Calibri"/>
              <a:cs typeface="Calibri"/>
            </a:endParaRPr>
          </a:p>
          <a:p>
            <a:r>
              <a:rPr lang="en-US">
                <a:latin typeface="Segoe UI Light"/>
                <a:ea typeface="Calibri"/>
                <a:cs typeface="Calibri"/>
              </a:rPr>
              <a:t>Form ready for deployment</a:t>
            </a:r>
          </a:p>
          <a:p>
            <a:endParaRPr lang="en-US">
              <a:latin typeface="Segoe UI Light"/>
              <a:ea typeface="Calibri"/>
              <a:cs typeface="Calibri"/>
            </a:endParaRPr>
          </a:p>
          <a:p>
            <a:endParaRPr lang="en-US">
              <a:latin typeface="Segoe UI Light"/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2262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43 </a:t>
            </a:r>
            <a:endParaRPr lang="en-GB" sz="1800" dirty="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911633"/>
            <a:ext cx="3231650" cy="48784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Segoe UI Semibold"/>
                <a:ea typeface="Segoe UI Black"/>
                <a:cs typeface="Segoe UI Semibold"/>
              </a:rPr>
              <a:t>Other development</a:t>
            </a:r>
            <a:endParaRPr lang="en-GB" sz="200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3A1A62-1F2F-DF3F-1E91-9F4B7B30B894}"/>
              </a:ext>
            </a:extLst>
          </p:cNvPr>
          <p:cNvSpPr txBox="1">
            <a:spLocks/>
          </p:cNvSpPr>
          <p:nvPr/>
        </p:nvSpPr>
        <p:spPr>
          <a:xfrm>
            <a:off x="263219" y="1238205"/>
            <a:ext cx="6243907" cy="488033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Aft>
                <a:spcPts val="600"/>
              </a:spcAft>
              <a:buNone/>
            </a:pPr>
            <a:endParaRPr lang="en-GB" sz="1800">
              <a:solidFill>
                <a:srgbClr val="333333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1E6AC3-88A4-81A2-7936-499A23306093}"/>
              </a:ext>
            </a:extLst>
          </p:cNvPr>
          <p:cNvSpPr txBox="1"/>
          <p:nvPr/>
        </p:nvSpPr>
        <p:spPr>
          <a:xfrm>
            <a:off x="651763" y="1734585"/>
            <a:ext cx="11282393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Segoe UI Light"/>
                <a:ea typeface="Calibri"/>
                <a:cs typeface="Calibri"/>
              </a:rPr>
              <a:t>Blue badges:</a:t>
            </a:r>
            <a:br>
              <a:rPr lang="en-US" b="1">
                <a:latin typeface="Segoe UI Light"/>
                <a:ea typeface="Calibri"/>
                <a:cs typeface="Calibri"/>
              </a:rPr>
            </a:br>
            <a:r>
              <a:rPr lang="en-US">
                <a:latin typeface="Segoe UI Light"/>
                <a:ea typeface="Calibri"/>
                <a:cs typeface="Calibri"/>
              </a:rPr>
              <a:t>Improvement to the staff view to make the display of existing badges clearer.</a:t>
            </a:r>
            <a:br>
              <a:rPr lang="en-US">
                <a:latin typeface="Segoe UI Light"/>
                <a:ea typeface="Calibri"/>
                <a:cs typeface="Calibri"/>
              </a:rPr>
            </a:br>
            <a:br>
              <a:rPr lang="en-US">
                <a:latin typeface="Segoe UI Light"/>
                <a:ea typeface="Calibri"/>
                <a:cs typeface="Calibri"/>
              </a:rPr>
            </a:br>
            <a:r>
              <a:rPr lang="en-US">
                <a:latin typeface="Segoe UI Light"/>
                <a:ea typeface="Calibri"/>
                <a:cs typeface="Calibri"/>
              </a:rPr>
              <a:t>Improvement to the Blue Badge creation process so that the system waits for confirmation from Valtech when a badge is ordered (David Cassidy).</a:t>
            </a:r>
            <a:br>
              <a:rPr lang="en-US">
                <a:latin typeface="Segoe UI Light"/>
                <a:ea typeface="Calibri"/>
                <a:cs typeface="Calibri"/>
              </a:rPr>
            </a:br>
            <a:endParaRPr lang="en-US">
              <a:latin typeface="Segoe UI Light"/>
              <a:ea typeface="Calibri"/>
              <a:cs typeface="Calibri"/>
            </a:endParaRPr>
          </a:p>
          <a:p>
            <a:r>
              <a:rPr lang="en-US" b="1">
                <a:latin typeface="Segoe UI Light"/>
                <a:ea typeface="Calibri"/>
                <a:cs typeface="Calibri"/>
              </a:rPr>
              <a:t>Household Support Fund:</a:t>
            </a:r>
            <a:br>
              <a:rPr lang="en-US">
                <a:latin typeface="Segoe UI Light"/>
                <a:ea typeface="Calibri"/>
                <a:cs typeface="Calibri"/>
              </a:rPr>
            </a:br>
            <a:r>
              <a:rPr lang="en-US">
                <a:latin typeface="Segoe UI Light"/>
                <a:ea typeface="Calibri"/>
                <a:cs typeface="Calibri"/>
              </a:rPr>
              <a:t>Addition of 'Funded by UK Government' branding to the application form and automated emails.</a:t>
            </a:r>
            <a:br>
              <a:rPr lang="en-US">
                <a:latin typeface="Segoe UI Light"/>
                <a:ea typeface="Calibri"/>
                <a:cs typeface="Calibri"/>
              </a:rPr>
            </a:br>
            <a:endParaRPr lang="en-US">
              <a:latin typeface="Segoe UI Light"/>
              <a:ea typeface="Calibri"/>
              <a:cs typeface="Calibri"/>
            </a:endParaRPr>
          </a:p>
          <a:p>
            <a:r>
              <a:rPr lang="en-US" b="1">
                <a:latin typeface="Segoe UI Light"/>
                <a:ea typeface="Calibri"/>
                <a:cs typeface="Calibri"/>
              </a:rPr>
              <a:t>Scaffold permits:</a:t>
            </a:r>
            <a:br>
              <a:rPr lang="en-US" b="1">
                <a:latin typeface="Segoe UI Light"/>
                <a:ea typeface="Calibri"/>
                <a:cs typeface="Calibri"/>
              </a:rPr>
            </a:br>
            <a:r>
              <a:rPr lang="en-US">
                <a:latin typeface="Segoe UI Light"/>
                <a:ea typeface="Calibri"/>
                <a:cs typeface="Calibri"/>
              </a:rPr>
              <a:t>Cases automatically close if a permit application has been rejected.</a:t>
            </a:r>
          </a:p>
          <a:p>
            <a:endParaRPr lang="en-US">
              <a:latin typeface="Segoe UI Light"/>
              <a:ea typeface="Calibri"/>
              <a:cs typeface="Calibri"/>
            </a:endParaRPr>
          </a:p>
          <a:p>
            <a:r>
              <a:rPr lang="en-US">
                <a:latin typeface="Segoe UI Light"/>
                <a:ea typeface="Calibri"/>
                <a:cs typeface="Calibri"/>
              </a:rPr>
              <a:t>Addition of a permit end date which is automatically calculated and pulled into the permit email when a permit is issued.</a:t>
            </a:r>
            <a:br>
              <a:rPr lang="en-US">
                <a:latin typeface="Segoe UI Light"/>
                <a:ea typeface="Calibri"/>
                <a:cs typeface="Calibri"/>
              </a:rPr>
            </a:br>
            <a:endParaRPr lang="en-US">
              <a:latin typeface="Segoe UI Light"/>
              <a:ea typeface="Calibri"/>
              <a:cs typeface="Calibri"/>
            </a:endParaRPr>
          </a:p>
          <a:p>
            <a:endParaRPr lang="en-US"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6930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E60E1A-9014-9BE4-282F-1821FD588DC7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43</a:t>
            </a:r>
            <a:endParaRPr lang="en-GB" sz="1800" dirty="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1F331CA-5044-B84C-DA85-E27B8F96EFB0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D822E01A-4108-27EA-FBEC-355686043984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4220C9-0BC8-F7EA-FE32-D009B8F6B97B}"/>
              </a:ext>
            </a:extLst>
          </p:cNvPr>
          <p:cNvSpPr/>
          <p:nvPr/>
        </p:nvSpPr>
        <p:spPr>
          <a:xfrm>
            <a:off x="348943" y="1238205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What’s next?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516D5D-B3CB-3CD3-2F5E-501B493723D6}"/>
              </a:ext>
            </a:extLst>
          </p:cNvPr>
          <p:cNvSpPr txBox="1"/>
          <p:nvPr/>
        </p:nvSpPr>
        <p:spPr>
          <a:xfrm>
            <a:off x="476883" y="2404433"/>
            <a:ext cx="8653751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Courier New"/>
              <a:buChar char="o"/>
            </a:pPr>
            <a:endParaRPr lang="en-US"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Universal Credit Council Tax Support form development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Tenant vetting form development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Housing alterations (continue with wireframe)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Update to Housing contact form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Council Tax discount form development (Unpaid carer and moved out to receive personal care)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Improvements to website search </a:t>
            </a:r>
          </a:p>
          <a:p>
            <a:pPr marL="742950" lvl="1" indent="-285750">
              <a:buFont typeface="Courier New"/>
              <a:buChar char="o"/>
            </a:pPr>
            <a:endParaRPr lang="en-US"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endParaRPr lang="en-US">
              <a:ea typeface="Calibri"/>
              <a:cs typeface="Calibri"/>
            </a:endParaRPr>
          </a:p>
          <a:p>
            <a:pPr lvl="2"/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  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373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F29247-0259-9C87-5E15-53F3469DB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206" y="5872020"/>
            <a:ext cx="1755124" cy="487534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78B0B0DA-01DC-8879-1C3F-1C2F3F448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600427"/>
            <a:ext cx="9875520" cy="3299902"/>
          </a:xfrm>
        </p:spPr>
        <p:txBody>
          <a:bodyPr>
            <a:normAutofit/>
          </a:bodyPr>
          <a:lstStyle/>
          <a:p>
            <a:pPr algn="l"/>
            <a:endParaRPr lang="en-GB" sz="4800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4CD6BD3-4A45-0A77-D9ED-137E5380E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536" y="4072045"/>
            <a:ext cx="9875520" cy="900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GB">
              <a:latin typeface="Segoe UI Semilight"/>
              <a:cs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354118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645" y="1995737"/>
            <a:ext cx="8888247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3B3D93C-EFCF-065D-F058-4E6CEBD06657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43 </a:t>
            </a:r>
            <a:endParaRPr lang="en-GB" sz="1800" dirty="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E0BAE4-DA56-9D6E-08E9-552A4582EF6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9BCE6AA4-C746-D297-CC47-4BB6B6B5E5C1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Introduction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C5CF80-6DCD-6D7D-6EE1-61B1FBE8D5DD}"/>
              </a:ext>
            </a:extLst>
          </p:cNvPr>
          <p:cNvSpPr/>
          <p:nvPr/>
        </p:nvSpPr>
        <p:spPr>
          <a:xfrm>
            <a:off x="348944" y="1238205"/>
            <a:ext cx="1881072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Sprint goals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0C3A1D-380D-3851-5776-62C5FD7B7B10}"/>
              </a:ext>
            </a:extLst>
          </p:cNvPr>
          <p:cNvSpPr txBox="1"/>
          <p:nvPr/>
        </p:nvSpPr>
        <p:spPr>
          <a:xfrm>
            <a:off x="430567" y="2438400"/>
            <a:ext cx="701040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b="0" i="0" dirty="0">
                <a:effectLst/>
                <a:latin typeface="-apple-system"/>
              </a:rPr>
              <a:t>Council Tax SMI and Student form development</a:t>
            </a:r>
          </a:p>
          <a:p>
            <a:endParaRPr lang="en-GB" b="0" i="0" dirty="0">
              <a:effectLst/>
              <a:latin typeface="-apple-system"/>
            </a:endParaRPr>
          </a:p>
          <a:p>
            <a:pPr marL="285750" indent="-285750">
              <a:buFont typeface="Arial"/>
              <a:buChar char="•"/>
            </a:pPr>
            <a:r>
              <a:rPr lang="en-GB" b="0" i="0" dirty="0">
                <a:effectLst/>
                <a:latin typeface="-apple-system"/>
              </a:rPr>
              <a:t>NEC / My Account integration</a:t>
            </a:r>
          </a:p>
          <a:p>
            <a:endParaRPr lang="en-GB" b="0" i="0" dirty="0">
              <a:effectLst/>
              <a:latin typeface="-apple-system"/>
            </a:endParaRPr>
          </a:p>
          <a:p>
            <a:pPr marL="285750" indent="-285750">
              <a:buFont typeface="Arial"/>
              <a:buChar char="•"/>
            </a:pPr>
            <a:r>
              <a:rPr lang="en-GB" b="0" i="0" dirty="0">
                <a:effectLst/>
                <a:latin typeface="-apple-system"/>
              </a:rPr>
              <a:t>TTRO final amends</a:t>
            </a:r>
          </a:p>
          <a:p>
            <a:endParaRPr lang="en-GB" b="0" i="0" dirty="0">
              <a:effectLst/>
              <a:latin typeface="-apple-system"/>
            </a:endParaRPr>
          </a:p>
          <a:p>
            <a:pPr marL="285750" indent="-285750">
              <a:buFont typeface="Arial"/>
              <a:buChar char="•"/>
            </a:pPr>
            <a:r>
              <a:rPr lang="en-GB" b="0" i="0" dirty="0">
                <a:effectLst/>
                <a:latin typeface="-apple-system"/>
              </a:rPr>
              <a:t>Minor works and </a:t>
            </a:r>
            <a:r>
              <a:rPr lang="en-GB" dirty="0">
                <a:latin typeface="-apple-system"/>
              </a:rPr>
              <a:t>adaptations</a:t>
            </a:r>
            <a:r>
              <a:rPr lang="en-GB" b="0" i="0" dirty="0">
                <a:effectLst/>
                <a:latin typeface="-apple-system"/>
              </a:rPr>
              <a:t> discover</a:t>
            </a:r>
            <a:r>
              <a:rPr lang="en-GB" b="0" i="0" dirty="0">
                <a:solidFill>
                  <a:srgbClr val="6B778C"/>
                </a:solidFill>
                <a:effectLst/>
                <a:latin typeface="-apple-system"/>
              </a:rPr>
              <a:t>y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2805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B728349-D09D-F5AA-58E7-6748A2EC6034}"/>
              </a:ext>
            </a:extLst>
          </p:cNvPr>
          <p:cNvGrpSpPr/>
          <p:nvPr/>
        </p:nvGrpSpPr>
        <p:grpSpPr>
          <a:xfrm>
            <a:off x="1" y="1110758"/>
            <a:ext cx="12201525" cy="14310302"/>
            <a:chOff x="14146" y="1127350"/>
            <a:chExt cx="12187368" cy="14293699"/>
          </a:xfrm>
        </p:grpSpPr>
        <p:pic>
          <p:nvPicPr>
            <p:cNvPr id="2" name="Picture 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398A2168-A321-9180-8E72-C0ACCC15E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46" y="1127350"/>
              <a:ext cx="6100883" cy="14293699"/>
            </a:xfrm>
            <a:prstGeom prst="rect">
              <a:avLst/>
            </a:prstGeom>
          </p:spPr>
        </p:pic>
        <p:pic>
          <p:nvPicPr>
            <p:cNvPr id="10" name="Picture 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00962424-B8A3-39DD-FCE9-05079A569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4845" y="1129276"/>
              <a:ext cx="6086669" cy="1325525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34E8634-110C-01A0-0A51-F948DCB69CA2}"/>
              </a:ext>
            </a:extLst>
          </p:cNvPr>
          <p:cNvSpPr/>
          <p:nvPr/>
        </p:nvSpPr>
        <p:spPr>
          <a:xfrm>
            <a:off x="0" y="0"/>
            <a:ext cx="12192000" cy="112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459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43 </a:t>
            </a:r>
            <a:endParaRPr lang="en-GB" sz="1800" dirty="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5304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5710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Content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1715762" y="261780"/>
            <a:ext cx="2054014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Segoe UI Semibold"/>
                <a:ea typeface="Segoe UI Black"/>
                <a:cs typeface="Segoe UI Semibold"/>
              </a:rPr>
              <a:t>Tenant vetting</a:t>
            </a:r>
            <a:endParaRPr 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811" y="336954"/>
            <a:ext cx="1366818" cy="38039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2B72FD-18B7-C045-C19A-40C23D2D831B}"/>
              </a:ext>
            </a:extLst>
          </p:cNvPr>
          <p:cNvCxnSpPr>
            <a:stCxn id="3" idx="2"/>
          </p:cNvCxnSpPr>
          <p:nvPr/>
        </p:nvCxnSpPr>
        <p:spPr>
          <a:xfrm>
            <a:off x="6096000" y="1129276"/>
            <a:ext cx="9331" cy="57287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ED4C092-8CBB-415F-11FC-BA80B88CA859}"/>
              </a:ext>
            </a:extLst>
          </p:cNvPr>
          <p:cNvSpPr/>
          <p:nvPr/>
        </p:nvSpPr>
        <p:spPr>
          <a:xfrm>
            <a:off x="0" y="1054303"/>
            <a:ext cx="12192000" cy="749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18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10000" decel="1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6.25E-7 -1.09722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43 </a:t>
            </a:r>
            <a:endParaRPr lang="en-GB" sz="1800" dirty="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Wireframe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1238205"/>
            <a:ext cx="2054014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Segoe UI Semibold"/>
                <a:ea typeface="Segoe UI Black"/>
                <a:cs typeface="Segoe UI Semibold"/>
              </a:rPr>
              <a:t>Tenant vetting</a:t>
            </a:r>
            <a:endParaRPr 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4EC6D38-4FD2-CED8-DC53-C9CE3924D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582" y="0"/>
            <a:ext cx="8945977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79AEA2-AF30-8B8A-66CC-29E783818543}"/>
              </a:ext>
            </a:extLst>
          </p:cNvPr>
          <p:cNvSpPr txBox="1"/>
          <p:nvPr/>
        </p:nvSpPr>
        <p:spPr>
          <a:xfrm>
            <a:off x="368735" y="2199702"/>
            <a:ext cx="2798465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egoe UI Light"/>
                <a:ea typeface="Calibri"/>
                <a:cs typeface="Calibri"/>
              </a:rPr>
              <a:t>'Other household member' form</a:t>
            </a:r>
            <a:br>
              <a:rPr lang="en-US">
                <a:latin typeface="Segoe UI Light"/>
                <a:ea typeface="Calibri"/>
                <a:cs typeface="Calibri"/>
              </a:rPr>
            </a:br>
            <a:br>
              <a:rPr lang="en-US">
                <a:latin typeface="Segoe UI Light"/>
                <a:ea typeface="Calibri"/>
                <a:cs typeface="Calibri"/>
              </a:rPr>
            </a:br>
            <a:r>
              <a:rPr lang="en-US">
                <a:latin typeface="Segoe UI Light"/>
                <a:ea typeface="Calibri"/>
                <a:cs typeface="Calibri"/>
              </a:rPr>
              <a:t>Asks for confirmation of address first</a:t>
            </a:r>
          </a:p>
          <a:p>
            <a:endParaRPr lang="en-US">
              <a:latin typeface="Segoe UI Light"/>
              <a:ea typeface="Calibri"/>
              <a:cs typeface="Calibri"/>
            </a:endParaRPr>
          </a:p>
          <a:p>
            <a:r>
              <a:rPr lang="en-US">
                <a:latin typeface="Segoe UI Light"/>
                <a:ea typeface="Calibri"/>
                <a:cs typeface="Calibri"/>
              </a:rPr>
              <a:t>Showstopper</a:t>
            </a:r>
          </a:p>
          <a:p>
            <a:endParaRPr lang="en-US">
              <a:latin typeface="Segoe UI Light"/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1674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43 </a:t>
            </a:r>
            <a:endParaRPr lang="en-GB" sz="1800" dirty="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Wireframe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1238205"/>
            <a:ext cx="2054014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Segoe UI Semibold"/>
                <a:ea typeface="Segoe UI Black"/>
                <a:cs typeface="Segoe UI Semibold"/>
              </a:rPr>
              <a:t>Tenant vetting</a:t>
            </a:r>
            <a:endParaRPr 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4EC6D38-4FD2-CED8-DC53-C9CE3924D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582" y="0"/>
            <a:ext cx="8945977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79AEA2-AF30-8B8A-66CC-29E783818543}"/>
              </a:ext>
            </a:extLst>
          </p:cNvPr>
          <p:cNvSpPr txBox="1"/>
          <p:nvPr/>
        </p:nvSpPr>
        <p:spPr>
          <a:xfrm>
            <a:off x="368735" y="2199702"/>
            <a:ext cx="279846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egoe UI Light"/>
                <a:ea typeface="Calibri"/>
                <a:cs typeface="Calibri"/>
              </a:rPr>
              <a:t>Form frontloaded to confirm compliance and eligibility first</a:t>
            </a:r>
          </a:p>
          <a:p>
            <a:endParaRPr lang="en-US">
              <a:latin typeface="Segoe UI Light"/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387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43 </a:t>
            </a:r>
            <a:endParaRPr lang="en-GB" sz="1800" dirty="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Wireframe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1238205"/>
            <a:ext cx="2054014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Segoe UI Semibold"/>
                <a:ea typeface="Segoe UI Black"/>
                <a:cs typeface="Segoe UI Semibold"/>
              </a:rPr>
              <a:t>Tenant vetting</a:t>
            </a:r>
            <a:endParaRPr 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79AEA2-AF30-8B8A-66CC-29E783818543}"/>
              </a:ext>
            </a:extLst>
          </p:cNvPr>
          <p:cNvSpPr txBox="1"/>
          <p:nvPr/>
        </p:nvSpPr>
        <p:spPr>
          <a:xfrm>
            <a:off x="368735" y="2199702"/>
            <a:ext cx="279846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egoe UI Light"/>
                <a:ea typeface="Calibri"/>
                <a:cs typeface="Calibri"/>
              </a:rPr>
              <a:t>Form frontloaded to confirm compliance and eligibility first</a:t>
            </a:r>
          </a:p>
          <a:p>
            <a:endParaRPr lang="en-US">
              <a:latin typeface="Segoe UI Light"/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2" name="Picture 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A4751FA-2039-C471-0E97-CF0AF7B8C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658" y="0"/>
            <a:ext cx="9403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84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43 </a:t>
            </a:r>
            <a:endParaRPr lang="en-GB" sz="1800" dirty="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Wireframe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1238205"/>
            <a:ext cx="2054014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Segoe UI Semibold"/>
                <a:ea typeface="Segoe UI Black"/>
                <a:cs typeface="Segoe UI Semibold"/>
              </a:rPr>
              <a:t>Tenant vetting</a:t>
            </a:r>
            <a:endParaRPr 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79AEA2-AF30-8B8A-66CC-29E783818543}"/>
              </a:ext>
            </a:extLst>
          </p:cNvPr>
          <p:cNvSpPr txBox="1"/>
          <p:nvPr/>
        </p:nvSpPr>
        <p:spPr>
          <a:xfrm>
            <a:off x="368735" y="2199702"/>
            <a:ext cx="279846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egoe UI Light"/>
                <a:ea typeface="Calibri"/>
                <a:cs typeface="Calibri"/>
              </a:rPr>
              <a:t>Form frontloaded to confirm compliance and eligibility first</a:t>
            </a:r>
          </a:p>
          <a:p>
            <a:endParaRPr lang="en-US">
              <a:latin typeface="Segoe UI Light"/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0A8247C-53AF-EBB0-93B5-FCC85987E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983" y="0"/>
            <a:ext cx="8945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39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43 </a:t>
            </a:r>
            <a:endParaRPr lang="en-GB" sz="1800" dirty="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Wireframe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1238205"/>
            <a:ext cx="2054014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Segoe UI Semibold"/>
                <a:ea typeface="Segoe UI Black"/>
                <a:cs typeface="Segoe UI Semibold"/>
              </a:rPr>
              <a:t>Tenant vetting</a:t>
            </a:r>
            <a:endParaRPr 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79AEA2-AF30-8B8A-66CC-29E783818543}"/>
              </a:ext>
            </a:extLst>
          </p:cNvPr>
          <p:cNvSpPr txBox="1"/>
          <p:nvPr/>
        </p:nvSpPr>
        <p:spPr>
          <a:xfrm>
            <a:off x="368735" y="2199702"/>
            <a:ext cx="279846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egoe UI Light"/>
                <a:ea typeface="Calibri"/>
                <a:cs typeface="Calibri"/>
              </a:rPr>
              <a:t>Pulls through content provided by main applicant </a:t>
            </a:r>
          </a:p>
          <a:p>
            <a:endParaRPr lang="en-US"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0EE8E652-6B14-290E-8B34-FF1D3E75A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947" y="0"/>
            <a:ext cx="8584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37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43 </a:t>
            </a:r>
            <a:endParaRPr lang="en-GB" sz="1800" dirty="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Wireframe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3A1A62-1F2F-DF3F-1E91-9F4B7B30B894}"/>
              </a:ext>
            </a:extLst>
          </p:cNvPr>
          <p:cNvSpPr txBox="1">
            <a:spLocks/>
          </p:cNvSpPr>
          <p:nvPr/>
        </p:nvSpPr>
        <p:spPr>
          <a:xfrm>
            <a:off x="263219" y="1238205"/>
            <a:ext cx="6243907" cy="488033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Aft>
                <a:spcPts val="600"/>
              </a:spcAft>
              <a:buNone/>
            </a:pPr>
            <a:endParaRPr lang="en-GB" sz="1800">
              <a:solidFill>
                <a:srgbClr val="333333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61E05E-2944-CAD9-E341-84596AD09BE7}"/>
              </a:ext>
            </a:extLst>
          </p:cNvPr>
          <p:cNvSpPr txBox="1"/>
          <p:nvPr/>
        </p:nvSpPr>
        <p:spPr>
          <a:xfrm>
            <a:off x="316148" y="2346288"/>
            <a:ext cx="3880364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Shorter Council Tax Support claim form designed for Universal Credit claimants</a:t>
            </a:r>
          </a:p>
          <a:p>
            <a:pPr algn="l"/>
            <a:endParaRPr lang="en-US"/>
          </a:p>
          <a:p>
            <a:pPr algn="l"/>
            <a:r>
              <a:rPr lang="en-US"/>
              <a:t>Collects less information to encourage more people to claim Council Tax Support if they are in receipt of or have applied for Universal Credit.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AE1C15-B0AF-7FDE-D554-9BC0DC2CD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756" y="160215"/>
            <a:ext cx="5502838" cy="40118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95B917-C688-C21C-FD1C-4D8E94862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455" y="2035294"/>
            <a:ext cx="5105600" cy="3479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F66A73-97EC-28C3-CDFC-ED4EB198A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694" y="2959593"/>
            <a:ext cx="5906087" cy="38984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CA18BB-6CD3-8A9B-BD0A-74CA58CAC677}"/>
              </a:ext>
            </a:extLst>
          </p:cNvPr>
          <p:cNvSpPr/>
          <p:nvPr/>
        </p:nvSpPr>
        <p:spPr>
          <a:xfrm>
            <a:off x="348944" y="1238205"/>
            <a:ext cx="2054014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Segoe UI Semibold"/>
                <a:ea typeface="Segoe UI Black"/>
                <a:cs typeface="Segoe UI Semibold"/>
              </a:rPr>
              <a:t>Council Tax</a:t>
            </a:r>
            <a:endParaRPr lang="en-GB" sz="200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491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e648f4-8199-4cf4-a3ba-75450ed0a186" xsi:nil="true"/>
    <lcf76f155ced4ddcb4097134ff3c332f xmlns="a9b14026-4734-489e-8f15-b25a46bca782">
      <Terms xmlns="http://schemas.microsoft.com/office/infopath/2007/PartnerControls"/>
    </lcf76f155ced4ddcb4097134ff3c332f>
    <SharedWithUsers xmlns="c8e648f4-8199-4cf4-a3ba-75450ed0a186">
      <UserInfo>
        <DisplayName>Helen Sutton</DisplayName>
        <AccountId>511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FD04E57C2B0F4F8F7471857284E91D" ma:contentTypeVersion="18" ma:contentTypeDescription="Create a new document." ma:contentTypeScope="" ma:versionID="9550274c05c71c96d925dbe2a6a36f63">
  <xsd:schema xmlns:xsd="http://www.w3.org/2001/XMLSchema" xmlns:xs="http://www.w3.org/2001/XMLSchema" xmlns:p="http://schemas.microsoft.com/office/2006/metadata/properties" xmlns:ns2="a9b14026-4734-489e-8f15-b25a46bca782" xmlns:ns3="c8e648f4-8199-4cf4-a3ba-75450ed0a186" targetNamespace="http://schemas.microsoft.com/office/2006/metadata/properties" ma:root="true" ma:fieldsID="4993c296f0b91e50b111f37772f425d0" ns2:_="" ns3:_="">
    <xsd:import namespace="a9b14026-4734-489e-8f15-b25a46bca782"/>
    <xsd:import namespace="c8e648f4-8199-4cf4-a3ba-75450ed0a1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14026-4734-489e-8f15-b25a46bca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63525b-ecaa-4c61-9707-36b32d0005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648f4-8199-4cf4-a3ba-75450ed0a1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8e21397-129c-4e2e-ad99-3b5afbbdc85e}" ma:internalName="TaxCatchAll" ma:showField="CatchAllData" ma:web="c8e648f4-8199-4cf4-a3ba-75450ed0a1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C684CD-CE7E-4F99-8D94-D7E96E4025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FB1A40-D5CA-4E52-8B07-0406F509CBE3}">
  <ds:schemaRefs>
    <ds:schemaRef ds:uri="http://schemas.microsoft.com/office/2006/documentManagement/types"/>
    <ds:schemaRef ds:uri="http://purl.org/dc/dcmitype/"/>
    <ds:schemaRef ds:uri="a9b14026-4734-489e-8f15-b25a46bca782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c8e648f4-8199-4cf4-a3ba-75450ed0a18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D896BF4-6ABA-4687-A0BB-11D41C163196}">
  <ds:schemaRefs>
    <ds:schemaRef ds:uri="a9b14026-4734-489e-8f15-b25a46bca782"/>
    <ds:schemaRef ds:uri="c8e648f4-8199-4cf4-a3ba-75450ed0a1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490</Words>
  <Application>Microsoft Office PowerPoint</Application>
  <PresentationFormat>Widescreen</PresentationFormat>
  <Paragraphs>104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Sprint 43 Show and Tell 7 August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Suffolk Design Patterns</dc:title>
  <dc:creator>Andy Tipp</dc:creator>
  <cp:lastModifiedBy>Gary Williamson</cp:lastModifiedBy>
  <cp:revision>2</cp:revision>
  <cp:lastPrinted>2024-02-21T12:46:52Z</cp:lastPrinted>
  <dcterms:created xsi:type="dcterms:W3CDTF">2022-01-17T11:39:30Z</dcterms:created>
  <dcterms:modified xsi:type="dcterms:W3CDTF">2024-08-09T12:34:08Z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0x010100EBFD04E57C2B0F4F8F7471857284E91D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