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307" r:id="rId5"/>
    <p:sldId id="559" r:id="rId6"/>
    <p:sldId id="541" r:id="rId7"/>
    <p:sldId id="552" r:id="rId8"/>
    <p:sldId id="553" r:id="rId9"/>
    <p:sldId id="542" r:id="rId10"/>
    <p:sldId id="544" r:id="rId11"/>
    <p:sldId id="545" r:id="rId12"/>
    <p:sldId id="546" r:id="rId13"/>
    <p:sldId id="549" r:id="rId14"/>
    <p:sldId id="550" r:id="rId15"/>
    <p:sldId id="558" r:id="rId16"/>
    <p:sldId id="551" r:id="rId17"/>
    <p:sldId id="548" r:id="rId18"/>
    <p:sldId id="554" r:id="rId19"/>
    <p:sldId id="555" r:id="rId20"/>
    <p:sldId id="557" r:id="rId21"/>
    <p:sldId id="556" r:id="rId22"/>
    <p:sldId id="528" r:id="rId23"/>
    <p:sldId id="547" r:id="rId24"/>
    <p:sldId id="326" r:id="rId25"/>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AD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BDB21A-F4A9-C735-ABDA-EF1089EBA47A}" v="44" dt="2024-08-20T08:29:11.901"/>
    <p1510:client id="{6A12EF32-4BAB-D6AB-2238-1AB789884F2A}" v="588" dt="2024-08-20T16:38:27.492"/>
    <p1510:client id="{9618849C-DF1A-B235-5F2A-B225B171A0F3}" v="418" dt="2024-08-21T09:40:28.996"/>
    <p1510:client id="{BA93E704-D149-DB84-27F9-77EFFFD444CB}" v="214" dt="2024-08-21T11:49:37.946"/>
    <p1510:client id="{D97FA80C-A864-AE0F-B5D5-141B741BED85}" v="456" dt="2024-08-21T11:51:39.113"/>
    <p1510:client id="{E18D19AE-1D7C-EAD3-80A1-1F8924CDC3B8}" v="142" dt="2024-08-20T17:43:00.498"/>
    <p1510:client id="{E88D76A2-D73D-4A8B-649C-DF421AE86A6F}" v="314" dt="2024-08-19T17:32:57.983"/>
    <p1510:client id="{F3E01999-7A74-C953-D1CE-13E93C6E2486}" v="286" dt="2024-08-19T16:34:35.918"/>
    <p1510:client id="{FA13C973-1B98-C5DC-D31A-2D2E184D3E61}" v="746" dt="2024-08-21T10:56:49.7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FA09BA9D-0BD4-1749-847F-F87D8611D87D}" type="datetimeFigureOut">
              <a:rPr lang="en-US" smtClean="0"/>
              <a:t>8/21/2024</a:t>
            </a:fld>
            <a:endParaRPr lang="en-US"/>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4DD33E2A-BD3B-F743-A8AB-B483CECD30CF}" type="slidenum">
              <a:rPr lang="en-US" smtClean="0"/>
              <a:t>‹#›</a:t>
            </a:fld>
            <a:endParaRPr lang="en-US"/>
          </a:p>
        </p:txBody>
      </p:sp>
    </p:spTree>
    <p:extLst>
      <p:ext uri="{BB962C8B-B14F-4D97-AF65-F5344CB8AC3E}">
        <p14:creationId xmlns:p14="http://schemas.microsoft.com/office/powerpoint/2010/main" val="4243040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14</a:t>
            </a:fld>
            <a:endParaRPr lang="en-US"/>
          </a:p>
        </p:txBody>
      </p:sp>
    </p:spTree>
    <p:extLst>
      <p:ext uri="{BB962C8B-B14F-4D97-AF65-F5344CB8AC3E}">
        <p14:creationId xmlns:p14="http://schemas.microsoft.com/office/powerpoint/2010/main" val="519523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15</a:t>
            </a:fld>
            <a:endParaRPr lang="en-US"/>
          </a:p>
        </p:txBody>
      </p:sp>
    </p:spTree>
    <p:extLst>
      <p:ext uri="{BB962C8B-B14F-4D97-AF65-F5344CB8AC3E}">
        <p14:creationId xmlns:p14="http://schemas.microsoft.com/office/powerpoint/2010/main" val="3310679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16</a:t>
            </a:fld>
            <a:endParaRPr lang="en-US"/>
          </a:p>
        </p:txBody>
      </p:sp>
    </p:spTree>
    <p:extLst>
      <p:ext uri="{BB962C8B-B14F-4D97-AF65-F5344CB8AC3E}">
        <p14:creationId xmlns:p14="http://schemas.microsoft.com/office/powerpoint/2010/main" val="1289546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17</a:t>
            </a:fld>
            <a:endParaRPr lang="en-US"/>
          </a:p>
        </p:txBody>
      </p:sp>
    </p:spTree>
    <p:extLst>
      <p:ext uri="{BB962C8B-B14F-4D97-AF65-F5344CB8AC3E}">
        <p14:creationId xmlns:p14="http://schemas.microsoft.com/office/powerpoint/2010/main" val="1326946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18</a:t>
            </a:fld>
            <a:endParaRPr lang="en-US"/>
          </a:p>
        </p:txBody>
      </p:sp>
    </p:spTree>
    <p:extLst>
      <p:ext uri="{BB962C8B-B14F-4D97-AF65-F5344CB8AC3E}">
        <p14:creationId xmlns:p14="http://schemas.microsoft.com/office/powerpoint/2010/main" val="74468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19</a:t>
            </a:fld>
            <a:endParaRPr lang="en-US"/>
          </a:p>
        </p:txBody>
      </p:sp>
    </p:spTree>
    <p:extLst>
      <p:ext uri="{BB962C8B-B14F-4D97-AF65-F5344CB8AC3E}">
        <p14:creationId xmlns:p14="http://schemas.microsoft.com/office/powerpoint/2010/main" val="2021462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20</a:t>
            </a:fld>
            <a:endParaRPr lang="en-US"/>
          </a:p>
        </p:txBody>
      </p:sp>
    </p:spTree>
    <p:extLst>
      <p:ext uri="{BB962C8B-B14F-4D97-AF65-F5344CB8AC3E}">
        <p14:creationId xmlns:p14="http://schemas.microsoft.com/office/powerpoint/2010/main" val="3174030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0BA9A-C77A-4A67-8E59-10A352148B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3647837-D51B-494E-8C36-C96E6E9A70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63C9F06-9132-4C02-8FC7-85BD52C77BC4}"/>
              </a:ext>
            </a:extLst>
          </p:cNvPr>
          <p:cNvSpPr>
            <a:spLocks noGrp="1"/>
          </p:cNvSpPr>
          <p:nvPr>
            <p:ph type="dt" sz="half" idx="10"/>
          </p:nvPr>
        </p:nvSpPr>
        <p:spPr/>
        <p:txBody>
          <a:bodyPr/>
          <a:lstStyle/>
          <a:p>
            <a:fld id="{E63E3622-1566-46DD-B4B8-2F4975B3D9F4}" type="datetimeFigureOut">
              <a:rPr lang="en-GB" smtClean="0"/>
              <a:t>21/08/2024</a:t>
            </a:fld>
            <a:endParaRPr lang="en-GB"/>
          </a:p>
        </p:txBody>
      </p:sp>
      <p:sp>
        <p:nvSpPr>
          <p:cNvPr id="5" name="Footer Placeholder 4">
            <a:extLst>
              <a:ext uri="{FF2B5EF4-FFF2-40B4-BE49-F238E27FC236}">
                <a16:creationId xmlns:a16="http://schemas.microsoft.com/office/drawing/2014/main" id="{95B5475D-0658-434F-AAC4-AB481ED264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62D60C-E629-4645-B416-BCEC73D3A1C4}"/>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4263260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89B9B-FBDA-4FAA-9EEE-75F35EA0642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37CC32-6330-491F-A16D-A2C315F35C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FD25E8-1C1E-40E3-9FF2-AB8BE9AFEB7F}"/>
              </a:ext>
            </a:extLst>
          </p:cNvPr>
          <p:cNvSpPr>
            <a:spLocks noGrp="1"/>
          </p:cNvSpPr>
          <p:nvPr>
            <p:ph type="dt" sz="half" idx="10"/>
          </p:nvPr>
        </p:nvSpPr>
        <p:spPr/>
        <p:txBody>
          <a:bodyPr/>
          <a:lstStyle/>
          <a:p>
            <a:fld id="{E63E3622-1566-46DD-B4B8-2F4975B3D9F4}" type="datetimeFigureOut">
              <a:rPr lang="en-GB" smtClean="0"/>
              <a:t>21/08/2024</a:t>
            </a:fld>
            <a:endParaRPr lang="en-GB"/>
          </a:p>
        </p:txBody>
      </p:sp>
      <p:sp>
        <p:nvSpPr>
          <p:cNvPr id="5" name="Footer Placeholder 4">
            <a:extLst>
              <a:ext uri="{FF2B5EF4-FFF2-40B4-BE49-F238E27FC236}">
                <a16:creationId xmlns:a16="http://schemas.microsoft.com/office/drawing/2014/main" id="{560F2216-A6D8-452F-A681-D2B8E7C750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2024B7-5183-4904-8CD6-C1DF42DB83DB}"/>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177884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6F6057-81C4-4561-A4C1-ED7DBE7331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2202B9-65F7-4502-9841-2962250FF7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129262-6F22-47A7-AF02-D68C7A1CD90E}"/>
              </a:ext>
            </a:extLst>
          </p:cNvPr>
          <p:cNvSpPr>
            <a:spLocks noGrp="1"/>
          </p:cNvSpPr>
          <p:nvPr>
            <p:ph type="dt" sz="half" idx="10"/>
          </p:nvPr>
        </p:nvSpPr>
        <p:spPr/>
        <p:txBody>
          <a:bodyPr/>
          <a:lstStyle/>
          <a:p>
            <a:fld id="{E63E3622-1566-46DD-B4B8-2F4975B3D9F4}" type="datetimeFigureOut">
              <a:rPr lang="en-GB" smtClean="0"/>
              <a:t>21/08/2024</a:t>
            </a:fld>
            <a:endParaRPr lang="en-GB"/>
          </a:p>
        </p:txBody>
      </p:sp>
      <p:sp>
        <p:nvSpPr>
          <p:cNvPr id="5" name="Footer Placeholder 4">
            <a:extLst>
              <a:ext uri="{FF2B5EF4-FFF2-40B4-BE49-F238E27FC236}">
                <a16:creationId xmlns:a16="http://schemas.microsoft.com/office/drawing/2014/main" id="{5CFC54C7-1DD7-4970-BA2E-2A2FA2B808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14F3C9-F560-48BC-8B1D-A3E0DD7659E8}"/>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1348944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7C8EE-4BE3-416B-BC45-8591EDF4B8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5EBA7E-1904-4981-AA77-0FF031991D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3059AB-5846-4A3C-82E7-F74C3E8B0D6B}"/>
              </a:ext>
            </a:extLst>
          </p:cNvPr>
          <p:cNvSpPr>
            <a:spLocks noGrp="1"/>
          </p:cNvSpPr>
          <p:nvPr>
            <p:ph type="dt" sz="half" idx="10"/>
          </p:nvPr>
        </p:nvSpPr>
        <p:spPr/>
        <p:txBody>
          <a:bodyPr/>
          <a:lstStyle/>
          <a:p>
            <a:fld id="{E63E3622-1566-46DD-B4B8-2F4975B3D9F4}" type="datetimeFigureOut">
              <a:rPr lang="en-GB" smtClean="0"/>
              <a:t>21/08/2024</a:t>
            </a:fld>
            <a:endParaRPr lang="en-GB"/>
          </a:p>
        </p:txBody>
      </p:sp>
      <p:sp>
        <p:nvSpPr>
          <p:cNvPr id="5" name="Footer Placeholder 4">
            <a:extLst>
              <a:ext uri="{FF2B5EF4-FFF2-40B4-BE49-F238E27FC236}">
                <a16:creationId xmlns:a16="http://schemas.microsoft.com/office/drawing/2014/main" id="{58D51B17-74ED-4EDB-BBDD-B5FDF2FDAC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48A594-5717-4584-BE0F-00D215923B62}"/>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2522938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6EBE9-E63F-4185-A3D0-17D3B8DC7B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767D69C-605F-4B60-8E66-7B11086FAD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E05AD4-C00C-47E3-8FB2-9A554DBE2E2F}"/>
              </a:ext>
            </a:extLst>
          </p:cNvPr>
          <p:cNvSpPr>
            <a:spLocks noGrp="1"/>
          </p:cNvSpPr>
          <p:nvPr>
            <p:ph type="dt" sz="half" idx="10"/>
          </p:nvPr>
        </p:nvSpPr>
        <p:spPr/>
        <p:txBody>
          <a:bodyPr/>
          <a:lstStyle/>
          <a:p>
            <a:fld id="{E63E3622-1566-46DD-B4B8-2F4975B3D9F4}" type="datetimeFigureOut">
              <a:rPr lang="en-GB" smtClean="0"/>
              <a:t>21/08/2024</a:t>
            </a:fld>
            <a:endParaRPr lang="en-GB"/>
          </a:p>
        </p:txBody>
      </p:sp>
      <p:sp>
        <p:nvSpPr>
          <p:cNvPr id="5" name="Footer Placeholder 4">
            <a:extLst>
              <a:ext uri="{FF2B5EF4-FFF2-40B4-BE49-F238E27FC236}">
                <a16:creationId xmlns:a16="http://schemas.microsoft.com/office/drawing/2014/main" id="{DBB53643-E2D9-4E95-8EB7-8442B4143E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79FFAB-C409-4E3A-AFDD-34F6EE5CE4CD}"/>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3594146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8A9D9-A74F-4C68-8B46-2B8AAE30E3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278FDE-5819-4D48-98B4-1CC6BABD87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BBEA7-D7C0-47B7-B987-59E730B5DB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ACD3473-1E08-4D05-BFA8-9DA362B78FA0}"/>
              </a:ext>
            </a:extLst>
          </p:cNvPr>
          <p:cNvSpPr>
            <a:spLocks noGrp="1"/>
          </p:cNvSpPr>
          <p:nvPr>
            <p:ph type="dt" sz="half" idx="10"/>
          </p:nvPr>
        </p:nvSpPr>
        <p:spPr/>
        <p:txBody>
          <a:bodyPr/>
          <a:lstStyle/>
          <a:p>
            <a:fld id="{E63E3622-1566-46DD-B4B8-2F4975B3D9F4}" type="datetimeFigureOut">
              <a:rPr lang="en-GB" smtClean="0"/>
              <a:t>21/08/2024</a:t>
            </a:fld>
            <a:endParaRPr lang="en-GB"/>
          </a:p>
        </p:txBody>
      </p:sp>
      <p:sp>
        <p:nvSpPr>
          <p:cNvPr id="6" name="Footer Placeholder 5">
            <a:extLst>
              <a:ext uri="{FF2B5EF4-FFF2-40B4-BE49-F238E27FC236}">
                <a16:creationId xmlns:a16="http://schemas.microsoft.com/office/drawing/2014/main" id="{A61859B2-92B7-4042-8C99-52EBE2BD59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B7D988-0FDE-4544-A4C7-62159B5F84E8}"/>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1892230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9C36A-7045-43C1-8F0A-47CCADA2DA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1056E1-2FDB-48AA-8C84-829421BC9F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D6F92C-9358-41A6-9F0B-B9E0D60499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DF77C71-BB7B-4350-90A4-31A138490D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50A390-6899-4467-A98F-E136605A03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1DBB77C-6916-4DE1-9B28-7571D7A9384E}"/>
              </a:ext>
            </a:extLst>
          </p:cNvPr>
          <p:cNvSpPr>
            <a:spLocks noGrp="1"/>
          </p:cNvSpPr>
          <p:nvPr>
            <p:ph type="dt" sz="half" idx="10"/>
          </p:nvPr>
        </p:nvSpPr>
        <p:spPr/>
        <p:txBody>
          <a:bodyPr/>
          <a:lstStyle/>
          <a:p>
            <a:fld id="{E63E3622-1566-46DD-B4B8-2F4975B3D9F4}" type="datetimeFigureOut">
              <a:rPr lang="en-GB" smtClean="0"/>
              <a:t>21/08/2024</a:t>
            </a:fld>
            <a:endParaRPr lang="en-GB"/>
          </a:p>
        </p:txBody>
      </p:sp>
      <p:sp>
        <p:nvSpPr>
          <p:cNvPr id="8" name="Footer Placeholder 7">
            <a:extLst>
              <a:ext uri="{FF2B5EF4-FFF2-40B4-BE49-F238E27FC236}">
                <a16:creationId xmlns:a16="http://schemas.microsoft.com/office/drawing/2014/main" id="{09BC9CA3-E59D-4F63-AAFB-9B74914B5DE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F73ABE4-F3E4-4C47-84DD-67C748D3E569}"/>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1101596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26354-3E90-4DF9-9EBF-8273E317342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C258DC-C919-4925-AA79-1F26EC29D48B}"/>
              </a:ext>
            </a:extLst>
          </p:cNvPr>
          <p:cNvSpPr>
            <a:spLocks noGrp="1"/>
          </p:cNvSpPr>
          <p:nvPr>
            <p:ph type="dt" sz="half" idx="10"/>
          </p:nvPr>
        </p:nvSpPr>
        <p:spPr/>
        <p:txBody>
          <a:bodyPr/>
          <a:lstStyle/>
          <a:p>
            <a:fld id="{E63E3622-1566-46DD-B4B8-2F4975B3D9F4}" type="datetimeFigureOut">
              <a:rPr lang="en-GB" smtClean="0"/>
              <a:t>21/08/2024</a:t>
            </a:fld>
            <a:endParaRPr lang="en-GB"/>
          </a:p>
        </p:txBody>
      </p:sp>
      <p:sp>
        <p:nvSpPr>
          <p:cNvPr id="4" name="Footer Placeholder 3">
            <a:extLst>
              <a:ext uri="{FF2B5EF4-FFF2-40B4-BE49-F238E27FC236}">
                <a16:creationId xmlns:a16="http://schemas.microsoft.com/office/drawing/2014/main" id="{25395BF3-BC3B-4183-8699-85540616EBC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966962-BDCC-4827-A3CE-9B7469C647EA}"/>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897666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3DE9FC-699D-4CD3-910B-42F87815B507}"/>
              </a:ext>
            </a:extLst>
          </p:cNvPr>
          <p:cNvSpPr>
            <a:spLocks noGrp="1"/>
          </p:cNvSpPr>
          <p:nvPr>
            <p:ph type="dt" sz="half" idx="10"/>
          </p:nvPr>
        </p:nvSpPr>
        <p:spPr/>
        <p:txBody>
          <a:bodyPr/>
          <a:lstStyle/>
          <a:p>
            <a:fld id="{E63E3622-1566-46DD-B4B8-2F4975B3D9F4}" type="datetimeFigureOut">
              <a:rPr lang="en-GB" smtClean="0"/>
              <a:t>21/08/2024</a:t>
            </a:fld>
            <a:endParaRPr lang="en-GB"/>
          </a:p>
        </p:txBody>
      </p:sp>
      <p:sp>
        <p:nvSpPr>
          <p:cNvPr id="3" name="Footer Placeholder 2">
            <a:extLst>
              <a:ext uri="{FF2B5EF4-FFF2-40B4-BE49-F238E27FC236}">
                <a16:creationId xmlns:a16="http://schemas.microsoft.com/office/drawing/2014/main" id="{0FEA21A8-6F79-4D36-8E46-783D611D8D6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FFB1BCC-848D-41BA-AB45-178467A8D9C1}"/>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1845853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E709-EB52-4A05-B926-42C35CE9F0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8B3156C-D59F-4173-8E5D-1A8F9B9CC8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BEB0E7D-3180-48A3-88CB-D207B7BBAA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D069DE-BDC9-46EB-A1F9-17B8D98F4204}"/>
              </a:ext>
            </a:extLst>
          </p:cNvPr>
          <p:cNvSpPr>
            <a:spLocks noGrp="1"/>
          </p:cNvSpPr>
          <p:nvPr>
            <p:ph type="dt" sz="half" idx="10"/>
          </p:nvPr>
        </p:nvSpPr>
        <p:spPr/>
        <p:txBody>
          <a:bodyPr/>
          <a:lstStyle/>
          <a:p>
            <a:fld id="{E63E3622-1566-46DD-B4B8-2F4975B3D9F4}" type="datetimeFigureOut">
              <a:rPr lang="en-GB" smtClean="0"/>
              <a:t>21/08/2024</a:t>
            </a:fld>
            <a:endParaRPr lang="en-GB"/>
          </a:p>
        </p:txBody>
      </p:sp>
      <p:sp>
        <p:nvSpPr>
          <p:cNvPr id="6" name="Footer Placeholder 5">
            <a:extLst>
              <a:ext uri="{FF2B5EF4-FFF2-40B4-BE49-F238E27FC236}">
                <a16:creationId xmlns:a16="http://schemas.microsoft.com/office/drawing/2014/main" id="{033E4272-210E-49E8-BD2B-AC830BD1EB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A1E4A7-E41A-411D-9603-72BA0EF25034}"/>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4248993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E446C-2DDB-48C1-AC2C-04B24DE958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DA8219F-E969-4B1B-B095-4DF89FA687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2EB8440-B398-455A-9F81-E424FD11ED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CEE4AE-289C-42C2-95CC-FA729C36D777}"/>
              </a:ext>
            </a:extLst>
          </p:cNvPr>
          <p:cNvSpPr>
            <a:spLocks noGrp="1"/>
          </p:cNvSpPr>
          <p:nvPr>
            <p:ph type="dt" sz="half" idx="10"/>
          </p:nvPr>
        </p:nvSpPr>
        <p:spPr/>
        <p:txBody>
          <a:bodyPr/>
          <a:lstStyle/>
          <a:p>
            <a:fld id="{E63E3622-1566-46DD-B4B8-2F4975B3D9F4}" type="datetimeFigureOut">
              <a:rPr lang="en-GB" smtClean="0"/>
              <a:t>21/08/2024</a:t>
            </a:fld>
            <a:endParaRPr lang="en-GB"/>
          </a:p>
        </p:txBody>
      </p:sp>
      <p:sp>
        <p:nvSpPr>
          <p:cNvPr id="6" name="Footer Placeholder 5">
            <a:extLst>
              <a:ext uri="{FF2B5EF4-FFF2-40B4-BE49-F238E27FC236}">
                <a16:creationId xmlns:a16="http://schemas.microsoft.com/office/drawing/2014/main" id="{6FB4745C-BBB3-4297-BFFA-15700995B1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40C425-CC09-4715-9780-B19D4A94C650}"/>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1391873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D7A140-9090-4E30-B6BF-F15CD01489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EB024E-C1E2-4471-9162-49C5B8AC24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ACE3B1-A710-462F-B846-19E7FE45FF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3E3622-1566-46DD-B4B8-2F4975B3D9F4}" type="datetimeFigureOut">
              <a:rPr lang="en-GB" smtClean="0"/>
              <a:t>21/08/2024</a:t>
            </a:fld>
            <a:endParaRPr lang="en-GB"/>
          </a:p>
        </p:txBody>
      </p:sp>
      <p:sp>
        <p:nvSpPr>
          <p:cNvPr id="5" name="Footer Placeholder 4">
            <a:extLst>
              <a:ext uri="{FF2B5EF4-FFF2-40B4-BE49-F238E27FC236}">
                <a16:creationId xmlns:a16="http://schemas.microsoft.com/office/drawing/2014/main" id="{02B16F04-FEF5-4E0E-BEC1-4DA0A9CE7F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1421BA7-AA30-44CA-B290-EA3AD0F69B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B643C-20DF-4476-882E-4D255A6CC187}" type="slidenum">
              <a:rPr lang="en-GB" smtClean="0"/>
              <a:t>‹#›</a:t>
            </a:fld>
            <a:endParaRPr lang="en-GB"/>
          </a:p>
        </p:txBody>
      </p:sp>
    </p:spTree>
    <p:extLst>
      <p:ext uri="{BB962C8B-B14F-4D97-AF65-F5344CB8AC3E}">
        <p14:creationId xmlns:p14="http://schemas.microsoft.com/office/powerpoint/2010/main" val="821373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cluttered&#10;&#10;Description automatically generated">
            <a:extLst>
              <a:ext uri="{FF2B5EF4-FFF2-40B4-BE49-F238E27FC236}">
                <a16:creationId xmlns:a16="http://schemas.microsoft.com/office/drawing/2014/main" id="{18CA97BE-5531-84DB-970F-4E75E12EC3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C0841FB-07D5-45A3-B07F-6A2333F45387}"/>
              </a:ext>
            </a:extLst>
          </p:cNvPr>
          <p:cNvSpPr>
            <a:spLocks noGrp="1"/>
          </p:cNvSpPr>
          <p:nvPr>
            <p:ph type="ctrTitle"/>
          </p:nvPr>
        </p:nvSpPr>
        <p:spPr>
          <a:xfrm>
            <a:off x="480291" y="1122362"/>
            <a:ext cx="11194473" cy="2306638"/>
          </a:xfrm>
        </p:spPr>
        <p:txBody>
          <a:bodyPr>
            <a:normAutofit/>
          </a:bodyPr>
          <a:lstStyle/>
          <a:p>
            <a:r>
              <a:rPr lang="en-GB" sz="5400">
                <a:solidFill>
                  <a:srgbClr val="FFFFFF"/>
                </a:solidFill>
                <a:latin typeface="Segoe UI Semibold"/>
                <a:cs typeface="Segoe UI Semibold"/>
              </a:rPr>
              <a:t>Sprint 45</a:t>
            </a:r>
            <a:br>
              <a:rPr lang="en-GB" sz="5400">
                <a:latin typeface="Segoe UI Semibold" panose="020B0702040204020203" pitchFamily="34" charset="0"/>
                <a:cs typeface="Segoe UI Semibold" panose="020B0702040204020203" pitchFamily="34" charset="0"/>
              </a:rPr>
            </a:br>
            <a:r>
              <a:rPr lang="en-GB" sz="5400">
                <a:solidFill>
                  <a:srgbClr val="FFFFFF"/>
                </a:solidFill>
                <a:latin typeface="Segoe UI Semibold"/>
                <a:cs typeface="Segoe UI Semibold"/>
              </a:rPr>
              <a:t>Show and Tell</a:t>
            </a:r>
            <a:br>
              <a:rPr lang="en-GB" sz="5400">
                <a:latin typeface="Segoe UI Semibold"/>
                <a:cs typeface="Segoe UI Semibold"/>
              </a:rPr>
            </a:br>
            <a:r>
              <a:rPr lang="en-GB" sz="2800">
                <a:solidFill>
                  <a:srgbClr val="FFFFFF"/>
                </a:solidFill>
                <a:latin typeface="Segoe UI Semibold"/>
                <a:cs typeface="Segoe UI Semibold"/>
              </a:rPr>
              <a:t>21 August 2024</a:t>
            </a:r>
          </a:p>
        </p:txBody>
      </p:sp>
      <p:sp>
        <p:nvSpPr>
          <p:cNvPr id="3" name="Subtitle 2">
            <a:extLst>
              <a:ext uri="{FF2B5EF4-FFF2-40B4-BE49-F238E27FC236}">
                <a16:creationId xmlns:a16="http://schemas.microsoft.com/office/drawing/2014/main" id="{1587E5BE-A6D5-4FEB-B0F0-DF0137607DC0}"/>
              </a:ext>
            </a:extLst>
          </p:cNvPr>
          <p:cNvSpPr>
            <a:spLocks noGrp="1"/>
          </p:cNvSpPr>
          <p:nvPr>
            <p:ph type="subTitle" idx="1"/>
          </p:nvPr>
        </p:nvSpPr>
        <p:spPr>
          <a:xfrm>
            <a:off x="1524000" y="3740728"/>
            <a:ext cx="9144000" cy="1819564"/>
          </a:xfrm>
        </p:spPr>
        <p:txBody>
          <a:bodyPr vert="horz" lIns="91440" tIns="45720" rIns="91440" bIns="45720" rtlCol="0" anchor="t">
            <a:normAutofit/>
          </a:bodyPr>
          <a:lstStyle/>
          <a:p>
            <a:endParaRPr lang="en-GB">
              <a:latin typeface="Segoe UI Semibold"/>
              <a:cs typeface="Segoe UI Semibold"/>
            </a:endParaRPr>
          </a:p>
          <a:p>
            <a:r>
              <a:rPr lang="en-GB">
                <a:latin typeface="Segoe UI Semibold"/>
                <a:cs typeface="Segoe UI Semibold"/>
              </a:rPr>
              <a:t>G Squad</a:t>
            </a:r>
            <a:endParaRPr lang="en-GB">
              <a:latin typeface="Segoe UI Semibold" panose="020B0702040204020203" pitchFamily="34" charset="0"/>
              <a:cs typeface="Segoe UI Semibold" panose="020B0702040204020203" pitchFamily="34" charset="0"/>
            </a:endParaRPr>
          </a:p>
          <a:p>
            <a:r>
              <a:rPr lang="en-GB" sz="2000">
                <a:latin typeface="Segoe UI Semilight"/>
                <a:cs typeface="Segoe UI Semilight"/>
              </a:rPr>
              <a:t>Digital Team</a:t>
            </a:r>
          </a:p>
        </p:txBody>
      </p:sp>
      <p:pic>
        <p:nvPicPr>
          <p:cNvPr id="6" name="Picture 5" descr="A picture containing text, clipart&#10;&#10;Description automatically generated">
            <a:extLst>
              <a:ext uri="{FF2B5EF4-FFF2-40B4-BE49-F238E27FC236}">
                <a16:creationId xmlns:a16="http://schemas.microsoft.com/office/drawing/2014/main" id="{BA3F1497-4A8F-A441-6A64-4E7A4973A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65" y="5872020"/>
            <a:ext cx="1755124" cy="487534"/>
          </a:xfrm>
          <a:prstGeom prst="rect">
            <a:avLst/>
          </a:prstGeom>
        </p:spPr>
      </p:pic>
    </p:spTree>
    <p:extLst>
      <p:ext uri="{BB962C8B-B14F-4D97-AF65-F5344CB8AC3E}">
        <p14:creationId xmlns:p14="http://schemas.microsoft.com/office/powerpoint/2010/main" val="362187949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CDE6413-7379-9BBA-7A55-D44A410E5ECB}"/>
              </a:ext>
            </a:extLst>
          </p:cNvPr>
          <p:cNvSpPr txBox="1">
            <a:spLocks/>
          </p:cNvSpPr>
          <p:nvPr/>
        </p:nvSpPr>
        <p:spPr>
          <a:xfrm>
            <a:off x="258702" y="160215"/>
            <a:ext cx="1230297" cy="5847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Sprint 45 </a:t>
            </a:r>
            <a:endParaRPr lang="en-GB" sz="1800">
              <a:solidFill>
                <a:srgbClr val="333333"/>
              </a:solidFill>
              <a:latin typeface="Segoe UI Semibold" panose="020B0702040204020203" pitchFamily="34" charset="0"/>
              <a:cs typeface="Segoe UI Semibold" panose="020B0702040204020203" pitchFamily="34" charset="0"/>
            </a:endParaRPr>
          </a:p>
        </p:txBody>
      </p:sp>
      <p:cxnSp>
        <p:nvCxnSpPr>
          <p:cNvPr id="5" name="Straight Connector 4">
            <a:extLst>
              <a:ext uri="{FF2B5EF4-FFF2-40B4-BE49-F238E27FC236}">
                <a16:creationId xmlns:a16="http://schemas.microsoft.com/office/drawing/2014/main" id="{DE20E79F-E19F-2E30-443C-DFEFD9E3099A}"/>
              </a:ext>
            </a:extLst>
          </p:cNvPr>
          <p:cNvCxnSpPr>
            <a:cxnSpLocks/>
          </p:cNvCxnSpPr>
          <p:nvPr/>
        </p:nvCxnSpPr>
        <p:spPr>
          <a:xfrm>
            <a:off x="354810" y="644745"/>
            <a:ext cx="921540" cy="0"/>
          </a:xfrm>
          <a:prstGeom prst="line">
            <a:avLst/>
          </a:prstGeom>
          <a:ln w="57150">
            <a:solidFill>
              <a:srgbClr val="333333"/>
            </a:solidFill>
          </a:ln>
        </p:spPr>
        <p:style>
          <a:lnRef idx="1">
            <a:schemeClr val="accent1"/>
          </a:lnRef>
          <a:fillRef idx="0">
            <a:schemeClr val="accent1"/>
          </a:fillRef>
          <a:effectRef idx="0">
            <a:schemeClr val="accent1"/>
          </a:effectRef>
          <a:fontRef idx="minor">
            <a:schemeClr val="tx1"/>
          </a:fontRef>
        </p:style>
      </p:cxnSp>
      <p:sp>
        <p:nvSpPr>
          <p:cNvPr id="6" name="Title 3">
            <a:extLst>
              <a:ext uri="{FF2B5EF4-FFF2-40B4-BE49-F238E27FC236}">
                <a16:creationId xmlns:a16="http://schemas.microsoft.com/office/drawing/2014/main" id="{C17F3B91-B9AC-EDE6-388C-7EACF75666A5}"/>
              </a:ext>
            </a:extLst>
          </p:cNvPr>
          <p:cNvSpPr txBox="1">
            <a:spLocks/>
          </p:cNvSpPr>
          <p:nvPr/>
        </p:nvSpPr>
        <p:spPr>
          <a:xfrm>
            <a:off x="249371" y="685382"/>
            <a:ext cx="1682062" cy="3448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panose="020B0702040204020203" pitchFamily="34" charset="0"/>
                <a:cs typeface="Segoe UI Semibold" panose="020B0702040204020203" pitchFamily="34" charset="0"/>
              </a:rPr>
              <a:t>Wireframe</a:t>
            </a:r>
          </a:p>
        </p:txBody>
      </p:sp>
      <p:sp>
        <p:nvSpPr>
          <p:cNvPr id="7" name="Rectangle 6">
            <a:extLst>
              <a:ext uri="{FF2B5EF4-FFF2-40B4-BE49-F238E27FC236}">
                <a16:creationId xmlns:a16="http://schemas.microsoft.com/office/drawing/2014/main" id="{A475A994-FD84-F263-E857-C0B9861316FC}"/>
              </a:ext>
            </a:extLst>
          </p:cNvPr>
          <p:cNvSpPr/>
          <p:nvPr/>
        </p:nvSpPr>
        <p:spPr>
          <a:xfrm>
            <a:off x="348943" y="1238205"/>
            <a:ext cx="2784873" cy="537329"/>
          </a:xfrm>
          <a:prstGeom prst="rect">
            <a:avLst/>
          </a:prstGeom>
          <a:solidFill>
            <a:srgbClr val="33333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latin typeface="Segoe UI Semibold" panose="020B0702040204020203" pitchFamily="34" charset="0"/>
                <a:ea typeface="Segoe UI Black" panose="020B0A02040204020203" pitchFamily="34" charset="0"/>
                <a:cs typeface="Segoe UI Semibold" panose="020B0702040204020203" pitchFamily="34" charset="0"/>
              </a:rPr>
              <a:t>Housing Alterations</a:t>
            </a:r>
          </a:p>
        </p:txBody>
      </p:sp>
      <p:pic>
        <p:nvPicPr>
          <p:cNvPr id="8" name="Picture 7" descr="Shape&#10;&#10;Description automatically generated with medium confidence">
            <a:extLst>
              <a:ext uri="{FF2B5EF4-FFF2-40B4-BE49-F238E27FC236}">
                <a16:creationId xmlns:a16="http://schemas.microsoft.com/office/drawing/2014/main" id="{E09A85E9-7482-4B04-9691-E3818454A3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944" y="6118538"/>
            <a:ext cx="1366818" cy="380395"/>
          </a:xfrm>
          <a:prstGeom prst="rect">
            <a:avLst/>
          </a:prstGeom>
        </p:spPr>
      </p:pic>
      <p:sp>
        <p:nvSpPr>
          <p:cNvPr id="2" name="TextBox 1">
            <a:extLst>
              <a:ext uri="{FF2B5EF4-FFF2-40B4-BE49-F238E27FC236}">
                <a16:creationId xmlns:a16="http://schemas.microsoft.com/office/drawing/2014/main" id="{677EDB7E-7805-06C6-EA45-77031114A54E}"/>
              </a:ext>
            </a:extLst>
          </p:cNvPr>
          <p:cNvSpPr txBox="1"/>
          <p:nvPr/>
        </p:nvSpPr>
        <p:spPr>
          <a:xfrm>
            <a:off x="346363" y="1840674"/>
            <a:ext cx="31964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cs typeface="Calibri" panose="020F0502020204030204"/>
              </a:rPr>
              <a:t>All users asked this upfront</a:t>
            </a:r>
          </a:p>
        </p:txBody>
      </p:sp>
      <p:pic>
        <p:nvPicPr>
          <p:cNvPr id="3" name="Picture 2" descr="A screenshot of a computer&#10;&#10;Description automatically generated">
            <a:extLst>
              <a:ext uri="{FF2B5EF4-FFF2-40B4-BE49-F238E27FC236}">
                <a16:creationId xmlns:a16="http://schemas.microsoft.com/office/drawing/2014/main" id="{BF4212A0-DA97-365E-101F-6B7955AE699A}"/>
              </a:ext>
            </a:extLst>
          </p:cNvPr>
          <p:cNvPicPr>
            <a:picLocks noChangeAspect="1"/>
          </p:cNvPicPr>
          <p:nvPr/>
        </p:nvPicPr>
        <p:blipFill>
          <a:blip r:embed="rId3"/>
          <a:stretch>
            <a:fillRect/>
          </a:stretch>
        </p:blipFill>
        <p:spPr>
          <a:xfrm>
            <a:off x="3815613" y="0"/>
            <a:ext cx="8380181" cy="6858000"/>
          </a:xfrm>
          <a:prstGeom prst="rect">
            <a:avLst/>
          </a:prstGeom>
        </p:spPr>
      </p:pic>
    </p:spTree>
    <p:extLst>
      <p:ext uri="{BB962C8B-B14F-4D97-AF65-F5344CB8AC3E}">
        <p14:creationId xmlns:p14="http://schemas.microsoft.com/office/powerpoint/2010/main" val="2817289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CDE6413-7379-9BBA-7A55-D44A410E5ECB}"/>
              </a:ext>
            </a:extLst>
          </p:cNvPr>
          <p:cNvSpPr txBox="1">
            <a:spLocks/>
          </p:cNvSpPr>
          <p:nvPr/>
        </p:nvSpPr>
        <p:spPr>
          <a:xfrm>
            <a:off x="258702" y="160215"/>
            <a:ext cx="1230297" cy="5847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Sprint 45 </a:t>
            </a:r>
            <a:endParaRPr lang="en-GB" sz="1800">
              <a:solidFill>
                <a:srgbClr val="333333"/>
              </a:solidFill>
              <a:latin typeface="Segoe UI Semibold" panose="020B0702040204020203" pitchFamily="34" charset="0"/>
              <a:cs typeface="Segoe UI Semibold" panose="020B0702040204020203" pitchFamily="34" charset="0"/>
            </a:endParaRPr>
          </a:p>
        </p:txBody>
      </p:sp>
      <p:cxnSp>
        <p:nvCxnSpPr>
          <p:cNvPr id="5" name="Straight Connector 4">
            <a:extLst>
              <a:ext uri="{FF2B5EF4-FFF2-40B4-BE49-F238E27FC236}">
                <a16:creationId xmlns:a16="http://schemas.microsoft.com/office/drawing/2014/main" id="{DE20E79F-E19F-2E30-443C-DFEFD9E3099A}"/>
              </a:ext>
            </a:extLst>
          </p:cNvPr>
          <p:cNvCxnSpPr>
            <a:cxnSpLocks/>
          </p:cNvCxnSpPr>
          <p:nvPr/>
        </p:nvCxnSpPr>
        <p:spPr>
          <a:xfrm>
            <a:off x="354810" y="644745"/>
            <a:ext cx="921540" cy="0"/>
          </a:xfrm>
          <a:prstGeom prst="line">
            <a:avLst/>
          </a:prstGeom>
          <a:ln w="57150">
            <a:solidFill>
              <a:srgbClr val="333333"/>
            </a:solidFill>
          </a:ln>
        </p:spPr>
        <p:style>
          <a:lnRef idx="1">
            <a:schemeClr val="accent1"/>
          </a:lnRef>
          <a:fillRef idx="0">
            <a:schemeClr val="accent1"/>
          </a:fillRef>
          <a:effectRef idx="0">
            <a:schemeClr val="accent1"/>
          </a:effectRef>
          <a:fontRef idx="minor">
            <a:schemeClr val="tx1"/>
          </a:fontRef>
        </p:style>
      </p:cxnSp>
      <p:sp>
        <p:nvSpPr>
          <p:cNvPr id="6" name="Title 3">
            <a:extLst>
              <a:ext uri="{FF2B5EF4-FFF2-40B4-BE49-F238E27FC236}">
                <a16:creationId xmlns:a16="http://schemas.microsoft.com/office/drawing/2014/main" id="{C17F3B91-B9AC-EDE6-388C-7EACF75666A5}"/>
              </a:ext>
            </a:extLst>
          </p:cNvPr>
          <p:cNvSpPr txBox="1">
            <a:spLocks/>
          </p:cNvSpPr>
          <p:nvPr/>
        </p:nvSpPr>
        <p:spPr>
          <a:xfrm>
            <a:off x="249371" y="685382"/>
            <a:ext cx="1682062" cy="3448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panose="020B0702040204020203" pitchFamily="34" charset="0"/>
                <a:cs typeface="Segoe UI Semibold" panose="020B0702040204020203" pitchFamily="34" charset="0"/>
              </a:rPr>
              <a:t>Wireframe</a:t>
            </a:r>
          </a:p>
        </p:txBody>
      </p:sp>
      <p:sp>
        <p:nvSpPr>
          <p:cNvPr id="7" name="Rectangle 6">
            <a:extLst>
              <a:ext uri="{FF2B5EF4-FFF2-40B4-BE49-F238E27FC236}">
                <a16:creationId xmlns:a16="http://schemas.microsoft.com/office/drawing/2014/main" id="{A475A994-FD84-F263-E857-C0B9861316FC}"/>
              </a:ext>
            </a:extLst>
          </p:cNvPr>
          <p:cNvSpPr/>
          <p:nvPr/>
        </p:nvSpPr>
        <p:spPr>
          <a:xfrm>
            <a:off x="348943" y="1238205"/>
            <a:ext cx="2784873" cy="537329"/>
          </a:xfrm>
          <a:prstGeom prst="rect">
            <a:avLst/>
          </a:prstGeom>
          <a:solidFill>
            <a:srgbClr val="33333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latin typeface="Segoe UI Semibold" panose="020B0702040204020203" pitchFamily="34" charset="0"/>
                <a:ea typeface="Segoe UI Black" panose="020B0A02040204020203" pitchFamily="34" charset="0"/>
                <a:cs typeface="Segoe UI Semibold" panose="020B0702040204020203" pitchFamily="34" charset="0"/>
              </a:rPr>
              <a:t>Housing Alterations</a:t>
            </a:r>
          </a:p>
        </p:txBody>
      </p:sp>
      <p:pic>
        <p:nvPicPr>
          <p:cNvPr id="8" name="Picture 7" descr="Shape&#10;&#10;Description automatically generated with medium confidence">
            <a:extLst>
              <a:ext uri="{FF2B5EF4-FFF2-40B4-BE49-F238E27FC236}">
                <a16:creationId xmlns:a16="http://schemas.microsoft.com/office/drawing/2014/main" id="{E09A85E9-7482-4B04-9691-E3818454A3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944" y="6118538"/>
            <a:ext cx="1366818" cy="380395"/>
          </a:xfrm>
          <a:prstGeom prst="rect">
            <a:avLst/>
          </a:prstGeom>
        </p:spPr>
      </p:pic>
      <p:sp>
        <p:nvSpPr>
          <p:cNvPr id="2" name="TextBox 1">
            <a:extLst>
              <a:ext uri="{FF2B5EF4-FFF2-40B4-BE49-F238E27FC236}">
                <a16:creationId xmlns:a16="http://schemas.microsoft.com/office/drawing/2014/main" id="{677EDB7E-7805-06C6-EA45-77031114A54E}"/>
              </a:ext>
            </a:extLst>
          </p:cNvPr>
          <p:cNvSpPr txBox="1"/>
          <p:nvPr/>
        </p:nvSpPr>
        <p:spPr>
          <a:xfrm>
            <a:off x="346363" y="1840674"/>
            <a:ext cx="3196442"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cs typeface="Calibri" panose="020F0502020204030204"/>
              </a:rPr>
              <a:t>Skipped 'internal or external' question</a:t>
            </a:r>
          </a:p>
          <a:p>
            <a:pPr marL="285750" indent="-285750">
              <a:buFont typeface="Arial"/>
              <a:buChar char="•"/>
            </a:pPr>
            <a:r>
              <a:rPr lang="en-US">
                <a:cs typeface="Calibri" panose="020F0502020204030204"/>
              </a:rPr>
              <a:t>List includes pre-approved alterations and prohibited ones</a:t>
            </a:r>
          </a:p>
          <a:p>
            <a:pPr marL="285750" indent="-285750">
              <a:buFont typeface="Arial"/>
              <a:buChar char="•"/>
            </a:pPr>
            <a:r>
              <a:rPr lang="en-US">
                <a:cs typeface="Calibri" panose="020F0502020204030204"/>
              </a:rPr>
              <a:t>Choosing a pre-approved option takes user to CYA, skipping questions about which rooms are affected and trades/contractors</a:t>
            </a:r>
          </a:p>
        </p:txBody>
      </p:sp>
      <p:pic>
        <p:nvPicPr>
          <p:cNvPr id="9" name="Picture 8" descr="A screenshot of a computer&#10;&#10;Description automatically generated">
            <a:extLst>
              <a:ext uri="{FF2B5EF4-FFF2-40B4-BE49-F238E27FC236}">
                <a16:creationId xmlns:a16="http://schemas.microsoft.com/office/drawing/2014/main" id="{AF84F1E9-41E4-5AD8-053C-4A75AB1DCB45}"/>
              </a:ext>
            </a:extLst>
          </p:cNvPr>
          <p:cNvPicPr>
            <a:picLocks noChangeAspect="1"/>
          </p:cNvPicPr>
          <p:nvPr/>
        </p:nvPicPr>
        <p:blipFill>
          <a:blip r:embed="rId3"/>
          <a:stretch>
            <a:fillRect/>
          </a:stretch>
        </p:blipFill>
        <p:spPr>
          <a:xfrm>
            <a:off x="4140282" y="0"/>
            <a:ext cx="8050696" cy="6858000"/>
          </a:xfrm>
          <a:prstGeom prst="rect">
            <a:avLst/>
          </a:prstGeom>
        </p:spPr>
      </p:pic>
    </p:spTree>
    <p:extLst>
      <p:ext uri="{BB962C8B-B14F-4D97-AF65-F5344CB8AC3E}">
        <p14:creationId xmlns:p14="http://schemas.microsoft.com/office/powerpoint/2010/main" val="3769628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CDE6413-7379-9BBA-7A55-D44A410E5ECB}"/>
              </a:ext>
            </a:extLst>
          </p:cNvPr>
          <p:cNvSpPr txBox="1">
            <a:spLocks/>
          </p:cNvSpPr>
          <p:nvPr/>
        </p:nvSpPr>
        <p:spPr>
          <a:xfrm>
            <a:off x="258702" y="160215"/>
            <a:ext cx="1230297" cy="5847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Sprint 45 </a:t>
            </a:r>
            <a:endParaRPr lang="en-GB" sz="1800">
              <a:solidFill>
                <a:srgbClr val="333333"/>
              </a:solidFill>
              <a:latin typeface="Segoe UI Semibold" panose="020B0702040204020203" pitchFamily="34" charset="0"/>
              <a:cs typeface="Segoe UI Semibold" panose="020B0702040204020203" pitchFamily="34" charset="0"/>
            </a:endParaRPr>
          </a:p>
        </p:txBody>
      </p:sp>
      <p:cxnSp>
        <p:nvCxnSpPr>
          <p:cNvPr id="5" name="Straight Connector 4">
            <a:extLst>
              <a:ext uri="{FF2B5EF4-FFF2-40B4-BE49-F238E27FC236}">
                <a16:creationId xmlns:a16="http://schemas.microsoft.com/office/drawing/2014/main" id="{DE20E79F-E19F-2E30-443C-DFEFD9E3099A}"/>
              </a:ext>
            </a:extLst>
          </p:cNvPr>
          <p:cNvCxnSpPr>
            <a:cxnSpLocks/>
          </p:cNvCxnSpPr>
          <p:nvPr/>
        </p:nvCxnSpPr>
        <p:spPr>
          <a:xfrm>
            <a:off x="354810" y="644745"/>
            <a:ext cx="921540" cy="0"/>
          </a:xfrm>
          <a:prstGeom prst="line">
            <a:avLst/>
          </a:prstGeom>
          <a:ln w="57150">
            <a:solidFill>
              <a:srgbClr val="333333"/>
            </a:solidFill>
          </a:ln>
        </p:spPr>
        <p:style>
          <a:lnRef idx="1">
            <a:schemeClr val="accent1"/>
          </a:lnRef>
          <a:fillRef idx="0">
            <a:schemeClr val="accent1"/>
          </a:fillRef>
          <a:effectRef idx="0">
            <a:schemeClr val="accent1"/>
          </a:effectRef>
          <a:fontRef idx="minor">
            <a:schemeClr val="tx1"/>
          </a:fontRef>
        </p:style>
      </p:cxnSp>
      <p:sp>
        <p:nvSpPr>
          <p:cNvPr id="6" name="Title 3">
            <a:extLst>
              <a:ext uri="{FF2B5EF4-FFF2-40B4-BE49-F238E27FC236}">
                <a16:creationId xmlns:a16="http://schemas.microsoft.com/office/drawing/2014/main" id="{C17F3B91-B9AC-EDE6-388C-7EACF75666A5}"/>
              </a:ext>
            </a:extLst>
          </p:cNvPr>
          <p:cNvSpPr txBox="1">
            <a:spLocks/>
          </p:cNvSpPr>
          <p:nvPr/>
        </p:nvSpPr>
        <p:spPr>
          <a:xfrm>
            <a:off x="249371" y="685382"/>
            <a:ext cx="1682062" cy="3448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Development</a:t>
            </a:r>
            <a:endParaRPr lang="en-GB" sz="1800">
              <a:solidFill>
                <a:srgbClr val="333333"/>
              </a:solidFill>
              <a:latin typeface="Segoe UI Semibold" panose="020B0702040204020203" pitchFamily="34" charset="0"/>
              <a:cs typeface="Segoe UI Semibold" panose="020B0702040204020203" pitchFamily="34" charset="0"/>
            </a:endParaRPr>
          </a:p>
        </p:txBody>
      </p:sp>
      <p:sp>
        <p:nvSpPr>
          <p:cNvPr id="7" name="Rectangle 6">
            <a:extLst>
              <a:ext uri="{FF2B5EF4-FFF2-40B4-BE49-F238E27FC236}">
                <a16:creationId xmlns:a16="http://schemas.microsoft.com/office/drawing/2014/main" id="{A475A994-FD84-F263-E857-C0B9861316FC}"/>
              </a:ext>
            </a:extLst>
          </p:cNvPr>
          <p:cNvSpPr/>
          <p:nvPr/>
        </p:nvSpPr>
        <p:spPr>
          <a:xfrm>
            <a:off x="348943" y="1238205"/>
            <a:ext cx="2784873" cy="537329"/>
          </a:xfrm>
          <a:prstGeom prst="rect">
            <a:avLst/>
          </a:prstGeom>
          <a:solidFill>
            <a:srgbClr val="33333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latin typeface="Segoe UI Semibold"/>
                <a:ea typeface="Segoe UI Black"/>
                <a:cs typeface="Segoe UI Semibold"/>
              </a:rPr>
              <a:t>Housing contact form</a:t>
            </a:r>
            <a:endParaRPr lang="en-GB" sz="2000">
              <a:latin typeface="Segoe UI Semibold" panose="020B0702040204020203" pitchFamily="34" charset="0"/>
              <a:ea typeface="Segoe UI Black" panose="020B0A02040204020203" pitchFamily="34" charset="0"/>
              <a:cs typeface="Segoe UI Semibold" panose="020B0702040204020203" pitchFamily="34" charset="0"/>
            </a:endParaRPr>
          </a:p>
        </p:txBody>
      </p:sp>
      <p:pic>
        <p:nvPicPr>
          <p:cNvPr id="8" name="Picture 7" descr="Shape&#10;&#10;Description automatically generated with medium confidence">
            <a:extLst>
              <a:ext uri="{FF2B5EF4-FFF2-40B4-BE49-F238E27FC236}">
                <a16:creationId xmlns:a16="http://schemas.microsoft.com/office/drawing/2014/main" id="{E09A85E9-7482-4B04-9691-E3818454A3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944" y="6118538"/>
            <a:ext cx="1366818" cy="380395"/>
          </a:xfrm>
          <a:prstGeom prst="rect">
            <a:avLst/>
          </a:prstGeom>
        </p:spPr>
      </p:pic>
      <p:sp>
        <p:nvSpPr>
          <p:cNvPr id="2" name="TextBox 1">
            <a:extLst>
              <a:ext uri="{FF2B5EF4-FFF2-40B4-BE49-F238E27FC236}">
                <a16:creationId xmlns:a16="http://schemas.microsoft.com/office/drawing/2014/main" id="{677EDB7E-7805-06C6-EA45-77031114A54E}"/>
              </a:ext>
            </a:extLst>
          </p:cNvPr>
          <p:cNvSpPr txBox="1"/>
          <p:nvPr/>
        </p:nvSpPr>
        <p:spPr>
          <a:xfrm>
            <a:off x="346363" y="1840674"/>
            <a:ext cx="319644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Calibri"/>
                <a:cs typeface="Calibri" panose="020F0502020204030204"/>
              </a:rPr>
              <a:t>The housing contact form has been updated to collect the Gateshead Home Choice application number if the query is about 'applying for a home'</a:t>
            </a:r>
          </a:p>
        </p:txBody>
      </p:sp>
      <p:pic>
        <p:nvPicPr>
          <p:cNvPr id="3" name="Picture 2" descr="A screenshot of a survey&#10;&#10;Description automatically generated">
            <a:extLst>
              <a:ext uri="{FF2B5EF4-FFF2-40B4-BE49-F238E27FC236}">
                <a16:creationId xmlns:a16="http://schemas.microsoft.com/office/drawing/2014/main" id="{E53256CE-ED72-2EC0-B037-E367E252140A}"/>
              </a:ext>
            </a:extLst>
          </p:cNvPr>
          <p:cNvPicPr>
            <a:picLocks noChangeAspect="1"/>
          </p:cNvPicPr>
          <p:nvPr/>
        </p:nvPicPr>
        <p:blipFill>
          <a:blip r:embed="rId3"/>
          <a:stretch>
            <a:fillRect/>
          </a:stretch>
        </p:blipFill>
        <p:spPr>
          <a:xfrm>
            <a:off x="5262936" y="0"/>
            <a:ext cx="5723530" cy="6858000"/>
          </a:xfrm>
          <a:prstGeom prst="rect">
            <a:avLst/>
          </a:prstGeom>
        </p:spPr>
      </p:pic>
    </p:spTree>
    <p:extLst>
      <p:ext uri="{BB962C8B-B14F-4D97-AF65-F5344CB8AC3E}">
        <p14:creationId xmlns:p14="http://schemas.microsoft.com/office/powerpoint/2010/main" val="20233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CDE6413-7379-9BBA-7A55-D44A410E5ECB}"/>
              </a:ext>
            </a:extLst>
          </p:cNvPr>
          <p:cNvSpPr txBox="1">
            <a:spLocks/>
          </p:cNvSpPr>
          <p:nvPr/>
        </p:nvSpPr>
        <p:spPr>
          <a:xfrm>
            <a:off x="258702" y="160215"/>
            <a:ext cx="1230297" cy="5847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Sprint 45 </a:t>
            </a:r>
            <a:endParaRPr lang="en-GB" sz="1800">
              <a:solidFill>
                <a:srgbClr val="333333"/>
              </a:solidFill>
              <a:latin typeface="Segoe UI Semibold" panose="020B0702040204020203" pitchFamily="34" charset="0"/>
              <a:cs typeface="Segoe UI Semibold" panose="020B0702040204020203" pitchFamily="34" charset="0"/>
            </a:endParaRPr>
          </a:p>
        </p:txBody>
      </p:sp>
      <p:cxnSp>
        <p:nvCxnSpPr>
          <p:cNvPr id="5" name="Straight Connector 4">
            <a:extLst>
              <a:ext uri="{FF2B5EF4-FFF2-40B4-BE49-F238E27FC236}">
                <a16:creationId xmlns:a16="http://schemas.microsoft.com/office/drawing/2014/main" id="{DE20E79F-E19F-2E30-443C-DFEFD9E3099A}"/>
              </a:ext>
            </a:extLst>
          </p:cNvPr>
          <p:cNvCxnSpPr>
            <a:cxnSpLocks/>
          </p:cNvCxnSpPr>
          <p:nvPr/>
        </p:nvCxnSpPr>
        <p:spPr>
          <a:xfrm>
            <a:off x="354810" y="644745"/>
            <a:ext cx="921540" cy="0"/>
          </a:xfrm>
          <a:prstGeom prst="line">
            <a:avLst/>
          </a:prstGeom>
          <a:ln w="57150">
            <a:solidFill>
              <a:srgbClr val="333333"/>
            </a:solidFill>
          </a:ln>
        </p:spPr>
        <p:style>
          <a:lnRef idx="1">
            <a:schemeClr val="accent1"/>
          </a:lnRef>
          <a:fillRef idx="0">
            <a:schemeClr val="accent1"/>
          </a:fillRef>
          <a:effectRef idx="0">
            <a:schemeClr val="accent1"/>
          </a:effectRef>
          <a:fontRef idx="minor">
            <a:schemeClr val="tx1"/>
          </a:fontRef>
        </p:style>
      </p:cxnSp>
      <p:sp>
        <p:nvSpPr>
          <p:cNvPr id="6" name="Title 3">
            <a:extLst>
              <a:ext uri="{FF2B5EF4-FFF2-40B4-BE49-F238E27FC236}">
                <a16:creationId xmlns:a16="http://schemas.microsoft.com/office/drawing/2014/main" id="{C17F3B91-B9AC-EDE6-388C-7EACF75666A5}"/>
              </a:ext>
            </a:extLst>
          </p:cNvPr>
          <p:cNvSpPr txBox="1">
            <a:spLocks/>
          </p:cNvSpPr>
          <p:nvPr/>
        </p:nvSpPr>
        <p:spPr>
          <a:xfrm>
            <a:off x="249371" y="685382"/>
            <a:ext cx="1682062" cy="3448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Content</a:t>
            </a:r>
            <a:endParaRPr lang="en-GB" sz="1800">
              <a:solidFill>
                <a:srgbClr val="333333"/>
              </a:solidFill>
              <a:latin typeface="Segoe UI Semibold" panose="020B0702040204020203" pitchFamily="34" charset="0"/>
              <a:cs typeface="Segoe UI Semibold" panose="020B0702040204020203" pitchFamily="34" charset="0"/>
            </a:endParaRPr>
          </a:p>
        </p:txBody>
      </p:sp>
      <p:sp>
        <p:nvSpPr>
          <p:cNvPr id="7" name="Rectangle 6">
            <a:extLst>
              <a:ext uri="{FF2B5EF4-FFF2-40B4-BE49-F238E27FC236}">
                <a16:creationId xmlns:a16="http://schemas.microsoft.com/office/drawing/2014/main" id="{A475A994-FD84-F263-E857-C0B9861316FC}"/>
              </a:ext>
            </a:extLst>
          </p:cNvPr>
          <p:cNvSpPr/>
          <p:nvPr/>
        </p:nvSpPr>
        <p:spPr>
          <a:xfrm>
            <a:off x="348943" y="1238205"/>
            <a:ext cx="2784873" cy="537329"/>
          </a:xfrm>
          <a:prstGeom prst="rect">
            <a:avLst/>
          </a:prstGeom>
          <a:solidFill>
            <a:srgbClr val="33333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latin typeface="Segoe UI Semibold"/>
                <a:ea typeface="Segoe UI Black"/>
                <a:cs typeface="Segoe UI Semibold"/>
              </a:rPr>
              <a:t>Warm Spaces</a:t>
            </a:r>
            <a:endParaRPr lang="en-GB" sz="2000">
              <a:latin typeface="Segoe UI Semibold" panose="020B0702040204020203" pitchFamily="34" charset="0"/>
              <a:ea typeface="Segoe UI Black" panose="020B0A02040204020203" pitchFamily="34" charset="0"/>
              <a:cs typeface="Segoe UI Semibold" panose="020B0702040204020203" pitchFamily="34" charset="0"/>
            </a:endParaRPr>
          </a:p>
        </p:txBody>
      </p:sp>
      <p:pic>
        <p:nvPicPr>
          <p:cNvPr id="8" name="Picture 7" descr="Shape&#10;&#10;Description automatically generated with medium confidence">
            <a:extLst>
              <a:ext uri="{FF2B5EF4-FFF2-40B4-BE49-F238E27FC236}">
                <a16:creationId xmlns:a16="http://schemas.microsoft.com/office/drawing/2014/main" id="{E09A85E9-7482-4B04-9691-E3818454A3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944" y="6118538"/>
            <a:ext cx="1366818" cy="380395"/>
          </a:xfrm>
          <a:prstGeom prst="rect">
            <a:avLst/>
          </a:prstGeom>
        </p:spPr>
      </p:pic>
      <p:sp>
        <p:nvSpPr>
          <p:cNvPr id="2" name="TextBox 1">
            <a:extLst>
              <a:ext uri="{FF2B5EF4-FFF2-40B4-BE49-F238E27FC236}">
                <a16:creationId xmlns:a16="http://schemas.microsoft.com/office/drawing/2014/main" id="{677EDB7E-7805-06C6-EA45-77031114A54E}"/>
              </a:ext>
            </a:extLst>
          </p:cNvPr>
          <p:cNvSpPr txBox="1"/>
          <p:nvPr/>
        </p:nvSpPr>
        <p:spPr>
          <a:xfrm>
            <a:off x="346363" y="1840674"/>
            <a:ext cx="319644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cs typeface="Calibri" panose="020F0502020204030204"/>
              </a:rPr>
              <a:t>Filter added for days of the week</a:t>
            </a:r>
          </a:p>
        </p:txBody>
      </p:sp>
      <p:pic>
        <p:nvPicPr>
          <p:cNvPr id="10" name="Picture 9" descr="A screenshot of a computer&#10;&#10;Description automatically generated">
            <a:extLst>
              <a:ext uri="{FF2B5EF4-FFF2-40B4-BE49-F238E27FC236}">
                <a16:creationId xmlns:a16="http://schemas.microsoft.com/office/drawing/2014/main" id="{6FC5B09F-F501-BE7D-500D-9D1BF6133770}"/>
              </a:ext>
            </a:extLst>
          </p:cNvPr>
          <p:cNvPicPr>
            <a:picLocks noChangeAspect="1"/>
          </p:cNvPicPr>
          <p:nvPr/>
        </p:nvPicPr>
        <p:blipFill>
          <a:blip r:embed="rId3"/>
          <a:stretch>
            <a:fillRect/>
          </a:stretch>
        </p:blipFill>
        <p:spPr>
          <a:xfrm>
            <a:off x="5832734" y="0"/>
            <a:ext cx="4880817" cy="6858000"/>
          </a:xfrm>
          <a:prstGeom prst="rect">
            <a:avLst/>
          </a:prstGeom>
        </p:spPr>
      </p:pic>
    </p:spTree>
    <p:extLst>
      <p:ext uri="{BB962C8B-B14F-4D97-AF65-F5344CB8AC3E}">
        <p14:creationId xmlns:p14="http://schemas.microsoft.com/office/powerpoint/2010/main" val="1458345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AE2A157-CCC0-4C44-91F7-F7F471A30EDB}"/>
              </a:ext>
            </a:extLst>
          </p:cNvPr>
          <p:cNvSpPr>
            <a:spLocks noGrp="1"/>
          </p:cNvSpPr>
          <p:nvPr>
            <p:ph idx="1"/>
          </p:nvPr>
        </p:nvSpPr>
        <p:spPr>
          <a:xfrm>
            <a:off x="349260" y="1956660"/>
            <a:ext cx="9865170" cy="3662896"/>
          </a:xfrm>
        </p:spPr>
        <p:txBody>
          <a:bodyPr vert="horz" lIns="91440" tIns="45720" rIns="91440" bIns="45720" rtlCol="0" anchor="t">
            <a:normAutofit/>
          </a:bodyPr>
          <a:lstStyle/>
          <a:p>
            <a:pPr marL="0" indent="0">
              <a:buNone/>
            </a:pPr>
            <a:br>
              <a:rPr lang="en-US">
                <a:ea typeface="Calibri"/>
                <a:cs typeface="Calibri"/>
              </a:rPr>
            </a:br>
            <a:r>
              <a:rPr lang="en-US">
                <a:ea typeface="Calibri"/>
                <a:cs typeface="Calibri"/>
              </a:rPr>
              <a:t>Initial Analysis in previous Sprint</a:t>
            </a:r>
          </a:p>
          <a:p>
            <a:pPr marL="0" indent="0">
              <a:buNone/>
            </a:pPr>
            <a:r>
              <a:rPr lang="en-US">
                <a:ea typeface="Calibri"/>
                <a:cs typeface="Calibri"/>
              </a:rPr>
              <a:t>How can we identify duplicates on an on-going basis? </a:t>
            </a:r>
          </a:p>
          <a:p>
            <a:pPr marL="0" indent="0">
              <a:buNone/>
            </a:pPr>
            <a:r>
              <a:rPr lang="en-US">
                <a:ea typeface="Calibri"/>
                <a:cs typeface="Calibri"/>
              </a:rPr>
              <a:t>Develop an automated solution that provides consistent results on a reliably. </a:t>
            </a:r>
          </a:p>
          <a:p>
            <a:pPr marL="0" indent="0">
              <a:buNone/>
            </a:pPr>
            <a:r>
              <a:rPr lang="en-US">
                <a:ea typeface="Calibri"/>
                <a:cs typeface="Calibri"/>
              </a:rPr>
              <a:t>Implement a machine-learning based solution</a:t>
            </a:r>
          </a:p>
        </p:txBody>
      </p:sp>
      <p:pic>
        <p:nvPicPr>
          <p:cNvPr id="6" name="Picture 5" descr="Shape&#10;&#10;Description automatically generated with medium confidence">
            <a:extLst>
              <a:ext uri="{FF2B5EF4-FFF2-40B4-BE49-F238E27FC236}">
                <a16:creationId xmlns:a16="http://schemas.microsoft.com/office/drawing/2014/main" id="{B8A3FBA5-16E9-0658-560C-29DBF8470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7" name="Title 1">
            <a:extLst>
              <a:ext uri="{FF2B5EF4-FFF2-40B4-BE49-F238E27FC236}">
                <a16:creationId xmlns:a16="http://schemas.microsoft.com/office/drawing/2014/main" id="{93B3D93C-EFCF-065D-F058-4E6CEBD06657}"/>
              </a:ext>
            </a:extLst>
          </p:cNvPr>
          <p:cNvSpPr txBox="1">
            <a:spLocks/>
          </p:cNvSpPr>
          <p:nvPr/>
        </p:nvSpPr>
        <p:spPr>
          <a:xfrm>
            <a:off x="258702" y="160215"/>
            <a:ext cx="1230297" cy="5847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Sprint 45 </a:t>
            </a:r>
            <a:endParaRPr lang="en-GB" sz="1800">
              <a:solidFill>
                <a:srgbClr val="333333"/>
              </a:solidFill>
              <a:latin typeface="Segoe UI Semibold" panose="020B0702040204020203" pitchFamily="34" charset="0"/>
              <a:cs typeface="Segoe UI Semibold" panose="020B0702040204020203" pitchFamily="34" charset="0"/>
            </a:endParaRPr>
          </a:p>
        </p:txBody>
      </p:sp>
      <p:cxnSp>
        <p:nvCxnSpPr>
          <p:cNvPr id="8" name="Straight Connector 7">
            <a:extLst>
              <a:ext uri="{FF2B5EF4-FFF2-40B4-BE49-F238E27FC236}">
                <a16:creationId xmlns:a16="http://schemas.microsoft.com/office/drawing/2014/main" id="{73E0BAE4-DA56-9D6E-08E9-552A4582EF6B}"/>
              </a:ext>
            </a:extLst>
          </p:cNvPr>
          <p:cNvCxnSpPr>
            <a:cxnSpLocks/>
          </p:cNvCxnSpPr>
          <p:nvPr/>
        </p:nvCxnSpPr>
        <p:spPr>
          <a:xfrm>
            <a:off x="354810" y="644745"/>
            <a:ext cx="921540" cy="0"/>
          </a:xfrm>
          <a:prstGeom prst="line">
            <a:avLst/>
          </a:prstGeom>
          <a:ln w="57150">
            <a:solidFill>
              <a:srgbClr val="333333"/>
            </a:solidFill>
          </a:ln>
        </p:spPr>
        <p:style>
          <a:lnRef idx="1">
            <a:schemeClr val="accent1"/>
          </a:lnRef>
          <a:fillRef idx="0">
            <a:schemeClr val="accent1"/>
          </a:fillRef>
          <a:effectRef idx="0">
            <a:schemeClr val="accent1"/>
          </a:effectRef>
          <a:fontRef idx="minor">
            <a:schemeClr val="tx1"/>
          </a:fontRef>
        </p:style>
      </p:cxnSp>
      <p:sp>
        <p:nvSpPr>
          <p:cNvPr id="10" name="Title 3">
            <a:extLst>
              <a:ext uri="{FF2B5EF4-FFF2-40B4-BE49-F238E27FC236}">
                <a16:creationId xmlns:a16="http://schemas.microsoft.com/office/drawing/2014/main" id="{9BCE6AA4-C746-D297-CC47-4BB6B6B5E5C1}"/>
              </a:ext>
            </a:extLst>
          </p:cNvPr>
          <p:cNvSpPr txBox="1">
            <a:spLocks/>
          </p:cNvSpPr>
          <p:nvPr/>
        </p:nvSpPr>
        <p:spPr>
          <a:xfrm>
            <a:off x="249371" y="685382"/>
            <a:ext cx="1682062" cy="3448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Data (Science)</a:t>
            </a:r>
            <a:endParaRPr lang="en-US"/>
          </a:p>
        </p:txBody>
      </p:sp>
      <p:sp>
        <p:nvSpPr>
          <p:cNvPr id="11" name="Rectangle 10">
            <a:extLst>
              <a:ext uri="{FF2B5EF4-FFF2-40B4-BE49-F238E27FC236}">
                <a16:creationId xmlns:a16="http://schemas.microsoft.com/office/drawing/2014/main" id="{DFC5CF80-6DCD-6D7D-6EE1-61B1FBE8D5DD}"/>
              </a:ext>
            </a:extLst>
          </p:cNvPr>
          <p:cNvSpPr/>
          <p:nvPr/>
        </p:nvSpPr>
        <p:spPr>
          <a:xfrm>
            <a:off x="348944" y="1238205"/>
            <a:ext cx="3276541" cy="491426"/>
          </a:xfrm>
          <a:prstGeom prst="rect">
            <a:avLst/>
          </a:prstGeom>
          <a:solidFill>
            <a:srgbClr val="33333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latin typeface="Segoe UI Semibold"/>
                <a:ea typeface="Segoe UI Black"/>
                <a:cs typeface="Segoe UI Semibold"/>
              </a:rPr>
              <a:t>Account Deduplication</a:t>
            </a:r>
          </a:p>
        </p:txBody>
      </p:sp>
    </p:spTree>
    <p:extLst>
      <p:ext uri="{BB962C8B-B14F-4D97-AF65-F5344CB8AC3E}">
        <p14:creationId xmlns:p14="http://schemas.microsoft.com/office/powerpoint/2010/main" val="2504194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AE2A157-CCC0-4C44-91F7-F7F471A30EDB}"/>
              </a:ext>
            </a:extLst>
          </p:cNvPr>
          <p:cNvSpPr>
            <a:spLocks noGrp="1"/>
          </p:cNvSpPr>
          <p:nvPr>
            <p:ph idx="1"/>
          </p:nvPr>
        </p:nvSpPr>
        <p:spPr>
          <a:xfrm>
            <a:off x="349260" y="1956660"/>
            <a:ext cx="9865170" cy="3662896"/>
          </a:xfrm>
        </p:spPr>
        <p:txBody>
          <a:bodyPr vert="horz" lIns="91440" tIns="45720" rIns="91440" bIns="45720" rtlCol="0" anchor="t">
            <a:normAutofit/>
          </a:bodyPr>
          <a:lstStyle/>
          <a:p>
            <a:pPr marL="0" indent="0">
              <a:buNone/>
            </a:pPr>
            <a:br>
              <a:rPr lang="en-US">
                <a:ea typeface="Calibri"/>
                <a:cs typeface="Calibri"/>
              </a:rPr>
            </a:br>
            <a:endParaRPr lang="en-US"/>
          </a:p>
        </p:txBody>
      </p:sp>
      <p:pic>
        <p:nvPicPr>
          <p:cNvPr id="6" name="Picture 5" descr="Shape&#10;&#10;Description automatically generated with medium confidence">
            <a:extLst>
              <a:ext uri="{FF2B5EF4-FFF2-40B4-BE49-F238E27FC236}">
                <a16:creationId xmlns:a16="http://schemas.microsoft.com/office/drawing/2014/main" id="{B8A3FBA5-16E9-0658-560C-29DBF8470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7" name="Title 1">
            <a:extLst>
              <a:ext uri="{FF2B5EF4-FFF2-40B4-BE49-F238E27FC236}">
                <a16:creationId xmlns:a16="http://schemas.microsoft.com/office/drawing/2014/main" id="{93B3D93C-EFCF-065D-F058-4E6CEBD06657}"/>
              </a:ext>
            </a:extLst>
          </p:cNvPr>
          <p:cNvSpPr txBox="1">
            <a:spLocks/>
          </p:cNvSpPr>
          <p:nvPr/>
        </p:nvSpPr>
        <p:spPr>
          <a:xfrm>
            <a:off x="258702" y="160215"/>
            <a:ext cx="1230297" cy="5847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Sprint 45 </a:t>
            </a:r>
            <a:endParaRPr lang="en-GB" sz="1800">
              <a:solidFill>
                <a:srgbClr val="333333"/>
              </a:solidFill>
              <a:latin typeface="Segoe UI Semibold" panose="020B0702040204020203" pitchFamily="34" charset="0"/>
              <a:cs typeface="Segoe UI Semibold" panose="020B0702040204020203" pitchFamily="34" charset="0"/>
            </a:endParaRPr>
          </a:p>
        </p:txBody>
      </p:sp>
      <p:cxnSp>
        <p:nvCxnSpPr>
          <p:cNvPr id="8" name="Straight Connector 7">
            <a:extLst>
              <a:ext uri="{FF2B5EF4-FFF2-40B4-BE49-F238E27FC236}">
                <a16:creationId xmlns:a16="http://schemas.microsoft.com/office/drawing/2014/main" id="{73E0BAE4-DA56-9D6E-08E9-552A4582EF6B}"/>
              </a:ext>
            </a:extLst>
          </p:cNvPr>
          <p:cNvCxnSpPr>
            <a:cxnSpLocks/>
          </p:cNvCxnSpPr>
          <p:nvPr/>
        </p:nvCxnSpPr>
        <p:spPr>
          <a:xfrm>
            <a:off x="354810" y="644745"/>
            <a:ext cx="921540" cy="0"/>
          </a:xfrm>
          <a:prstGeom prst="line">
            <a:avLst/>
          </a:prstGeom>
          <a:ln w="57150">
            <a:solidFill>
              <a:srgbClr val="333333"/>
            </a:solidFill>
          </a:ln>
        </p:spPr>
        <p:style>
          <a:lnRef idx="1">
            <a:schemeClr val="accent1"/>
          </a:lnRef>
          <a:fillRef idx="0">
            <a:schemeClr val="accent1"/>
          </a:fillRef>
          <a:effectRef idx="0">
            <a:schemeClr val="accent1"/>
          </a:effectRef>
          <a:fontRef idx="minor">
            <a:schemeClr val="tx1"/>
          </a:fontRef>
        </p:style>
      </p:cxnSp>
      <p:sp>
        <p:nvSpPr>
          <p:cNvPr id="10" name="Title 3">
            <a:extLst>
              <a:ext uri="{FF2B5EF4-FFF2-40B4-BE49-F238E27FC236}">
                <a16:creationId xmlns:a16="http://schemas.microsoft.com/office/drawing/2014/main" id="{9BCE6AA4-C746-D297-CC47-4BB6B6B5E5C1}"/>
              </a:ext>
            </a:extLst>
          </p:cNvPr>
          <p:cNvSpPr txBox="1">
            <a:spLocks/>
          </p:cNvSpPr>
          <p:nvPr/>
        </p:nvSpPr>
        <p:spPr>
          <a:xfrm>
            <a:off x="249371" y="685382"/>
            <a:ext cx="1682062" cy="3448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Data (Science)</a:t>
            </a:r>
            <a:endParaRPr lang="en-US"/>
          </a:p>
        </p:txBody>
      </p:sp>
      <p:sp>
        <p:nvSpPr>
          <p:cNvPr id="11" name="Rectangle 10">
            <a:extLst>
              <a:ext uri="{FF2B5EF4-FFF2-40B4-BE49-F238E27FC236}">
                <a16:creationId xmlns:a16="http://schemas.microsoft.com/office/drawing/2014/main" id="{DFC5CF80-6DCD-6D7D-6EE1-61B1FBE8D5DD}"/>
              </a:ext>
            </a:extLst>
          </p:cNvPr>
          <p:cNvSpPr/>
          <p:nvPr/>
        </p:nvSpPr>
        <p:spPr>
          <a:xfrm>
            <a:off x="348944" y="1238205"/>
            <a:ext cx="3276541" cy="491426"/>
          </a:xfrm>
          <a:prstGeom prst="rect">
            <a:avLst/>
          </a:prstGeom>
          <a:solidFill>
            <a:srgbClr val="33333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latin typeface="Segoe UI Semibold"/>
                <a:ea typeface="Segoe UI Black"/>
                <a:cs typeface="Segoe UI Semibold"/>
              </a:rPr>
              <a:t>Account Deduplication</a:t>
            </a:r>
          </a:p>
        </p:txBody>
      </p:sp>
      <p:pic>
        <p:nvPicPr>
          <p:cNvPr id="13" name="Picture 12" descr="A diagram of a project&#10;&#10;Description automatically generated">
            <a:extLst>
              <a:ext uri="{FF2B5EF4-FFF2-40B4-BE49-F238E27FC236}">
                <a16:creationId xmlns:a16="http://schemas.microsoft.com/office/drawing/2014/main" id="{7C563DE5-891F-1079-42AC-788021337939}"/>
              </a:ext>
            </a:extLst>
          </p:cNvPr>
          <p:cNvPicPr>
            <a:picLocks noChangeAspect="1"/>
          </p:cNvPicPr>
          <p:nvPr/>
        </p:nvPicPr>
        <p:blipFill>
          <a:blip r:embed="rId4"/>
          <a:stretch>
            <a:fillRect/>
          </a:stretch>
        </p:blipFill>
        <p:spPr>
          <a:xfrm>
            <a:off x="817084" y="1765366"/>
            <a:ext cx="9061373" cy="5089965"/>
          </a:xfrm>
          <a:prstGeom prst="rect">
            <a:avLst/>
          </a:prstGeom>
        </p:spPr>
      </p:pic>
    </p:spTree>
    <p:extLst>
      <p:ext uri="{BB962C8B-B14F-4D97-AF65-F5344CB8AC3E}">
        <p14:creationId xmlns:p14="http://schemas.microsoft.com/office/powerpoint/2010/main" val="113596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AE2A157-CCC0-4C44-91F7-F7F471A30EDB}"/>
              </a:ext>
            </a:extLst>
          </p:cNvPr>
          <p:cNvSpPr>
            <a:spLocks noGrp="1"/>
          </p:cNvSpPr>
          <p:nvPr>
            <p:ph idx="1"/>
          </p:nvPr>
        </p:nvSpPr>
        <p:spPr>
          <a:xfrm>
            <a:off x="349260" y="1956660"/>
            <a:ext cx="9865170" cy="3662896"/>
          </a:xfrm>
        </p:spPr>
        <p:txBody>
          <a:bodyPr vert="horz" lIns="91440" tIns="45720" rIns="91440" bIns="45720" rtlCol="0" anchor="t">
            <a:normAutofit/>
          </a:bodyPr>
          <a:lstStyle/>
          <a:p>
            <a:pPr marL="0" indent="0">
              <a:buNone/>
            </a:pPr>
            <a:r>
              <a:rPr lang="en-US">
                <a:ea typeface="Calibri"/>
                <a:cs typeface="Calibri"/>
              </a:rPr>
              <a:t>Define what rules are indicative of a duplicate</a:t>
            </a:r>
          </a:p>
          <a:p>
            <a:pPr marL="914400" lvl="1" indent="-457200">
              <a:buFont typeface="Courier New" panose="020B0604020202020204" pitchFamily="34" charset="0"/>
              <a:buChar char="o"/>
            </a:pPr>
            <a:r>
              <a:rPr lang="en-US">
                <a:ea typeface="Calibri"/>
                <a:cs typeface="Calibri"/>
              </a:rPr>
              <a:t>Records with the same email</a:t>
            </a:r>
          </a:p>
          <a:p>
            <a:pPr marL="914400" lvl="1" indent="-457200">
              <a:buFont typeface="Courier New" panose="020B0604020202020204" pitchFamily="34" charset="0"/>
              <a:buChar char="o"/>
            </a:pPr>
            <a:r>
              <a:rPr lang="en-US">
                <a:ea typeface="Calibri"/>
                <a:cs typeface="Calibri"/>
              </a:rPr>
              <a:t>Records with the same name</a:t>
            </a:r>
          </a:p>
          <a:p>
            <a:pPr marL="914400" lvl="1" indent="-457200">
              <a:buFont typeface="Courier New" panose="020B0604020202020204" pitchFamily="34" charset="0"/>
              <a:buChar char="o"/>
            </a:pPr>
            <a:r>
              <a:rPr lang="en-US">
                <a:ea typeface="Calibri"/>
                <a:cs typeface="Calibri"/>
              </a:rPr>
              <a:t>Records with the same address</a:t>
            </a:r>
          </a:p>
          <a:p>
            <a:pPr marL="0" indent="0">
              <a:buNone/>
            </a:pPr>
            <a:r>
              <a:rPr lang="en-US">
                <a:ea typeface="Calibri"/>
                <a:cs typeface="Calibri"/>
              </a:rPr>
              <a:t>Define how it should compare different bits of information</a:t>
            </a:r>
          </a:p>
          <a:p>
            <a:pPr marL="914400" lvl="1" indent="-457200">
              <a:buFont typeface="Courier New" panose="020B0604020202020204" pitchFamily="34" charset="0"/>
              <a:buChar char="o"/>
            </a:pPr>
            <a:r>
              <a:rPr lang="en-US">
                <a:ea typeface="Calibri"/>
                <a:cs typeface="Calibri"/>
              </a:rPr>
              <a:t>Exact match </a:t>
            </a:r>
          </a:p>
          <a:p>
            <a:pPr marL="914400" lvl="1" indent="-457200">
              <a:buFont typeface="Courier New" panose="020B0604020202020204" pitchFamily="34" charset="0"/>
              <a:buChar char="o"/>
            </a:pPr>
            <a:r>
              <a:rPr lang="en-US">
                <a:ea typeface="Calibri"/>
                <a:cs typeface="Calibri"/>
              </a:rPr>
              <a:t>String distance metrics - measure differences in strings</a:t>
            </a:r>
            <a:endParaRPr lang="en-US"/>
          </a:p>
          <a:p>
            <a:pPr marL="914400" lvl="1" indent="-457200">
              <a:buFont typeface="Courier New" panose="020B0604020202020204" pitchFamily="34" charset="0"/>
              <a:buChar char="o"/>
            </a:pPr>
            <a:r>
              <a:rPr lang="en-US" err="1">
                <a:ea typeface="Calibri"/>
                <a:cs typeface="Calibri"/>
              </a:rPr>
              <a:t>Specialised</a:t>
            </a:r>
            <a:r>
              <a:rPr lang="en-US">
                <a:ea typeface="Calibri"/>
                <a:cs typeface="Calibri"/>
              </a:rPr>
              <a:t> options for specific data (emails, post codes, dates of birth)</a:t>
            </a:r>
          </a:p>
          <a:p>
            <a:pPr marL="914400" lvl="1" indent="-457200">
              <a:buFont typeface="Courier New" panose="020B0604020202020204" pitchFamily="34" charset="0"/>
              <a:buChar char="o"/>
            </a:pPr>
            <a:endParaRPr lang="en-US">
              <a:ea typeface="Calibri"/>
              <a:cs typeface="Calibri"/>
            </a:endParaRPr>
          </a:p>
        </p:txBody>
      </p:sp>
      <p:pic>
        <p:nvPicPr>
          <p:cNvPr id="6" name="Picture 5" descr="Shape&#10;&#10;Description automatically generated with medium confidence">
            <a:extLst>
              <a:ext uri="{FF2B5EF4-FFF2-40B4-BE49-F238E27FC236}">
                <a16:creationId xmlns:a16="http://schemas.microsoft.com/office/drawing/2014/main" id="{B8A3FBA5-16E9-0658-560C-29DBF8470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7" name="Title 1">
            <a:extLst>
              <a:ext uri="{FF2B5EF4-FFF2-40B4-BE49-F238E27FC236}">
                <a16:creationId xmlns:a16="http://schemas.microsoft.com/office/drawing/2014/main" id="{93B3D93C-EFCF-065D-F058-4E6CEBD06657}"/>
              </a:ext>
            </a:extLst>
          </p:cNvPr>
          <p:cNvSpPr txBox="1">
            <a:spLocks/>
          </p:cNvSpPr>
          <p:nvPr/>
        </p:nvSpPr>
        <p:spPr>
          <a:xfrm>
            <a:off x="258702" y="160215"/>
            <a:ext cx="1230297" cy="5847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Sprint 45 </a:t>
            </a:r>
            <a:endParaRPr lang="en-GB" sz="1800">
              <a:solidFill>
                <a:srgbClr val="333333"/>
              </a:solidFill>
              <a:latin typeface="Segoe UI Semibold" panose="020B0702040204020203" pitchFamily="34" charset="0"/>
              <a:cs typeface="Segoe UI Semibold" panose="020B0702040204020203" pitchFamily="34" charset="0"/>
            </a:endParaRPr>
          </a:p>
        </p:txBody>
      </p:sp>
      <p:cxnSp>
        <p:nvCxnSpPr>
          <p:cNvPr id="8" name="Straight Connector 7">
            <a:extLst>
              <a:ext uri="{FF2B5EF4-FFF2-40B4-BE49-F238E27FC236}">
                <a16:creationId xmlns:a16="http://schemas.microsoft.com/office/drawing/2014/main" id="{73E0BAE4-DA56-9D6E-08E9-552A4582EF6B}"/>
              </a:ext>
            </a:extLst>
          </p:cNvPr>
          <p:cNvCxnSpPr>
            <a:cxnSpLocks/>
          </p:cNvCxnSpPr>
          <p:nvPr/>
        </p:nvCxnSpPr>
        <p:spPr>
          <a:xfrm>
            <a:off x="354810" y="644745"/>
            <a:ext cx="921540" cy="0"/>
          </a:xfrm>
          <a:prstGeom prst="line">
            <a:avLst/>
          </a:prstGeom>
          <a:ln w="57150">
            <a:solidFill>
              <a:srgbClr val="333333"/>
            </a:solidFill>
          </a:ln>
        </p:spPr>
        <p:style>
          <a:lnRef idx="1">
            <a:schemeClr val="accent1"/>
          </a:lnRef>
          <a:fillRef idx="0">
            <a:schemeClr val="accent1"/>
          </a:fillRef>
          <a:effectRef idx="0">
            <a:schemeClr val="accent1"/>
          </a:effectRef>
          <a:fontRef idx="minor">
            <a:schemeClr val="tx1"/>
          </a:fontRef>
        </p:style>
      </p:cxnSp>
      <p:sp>
        <p:nvSpPr>
          <p:cNvPr id="10" name="Title 3">
            <a:extLst>
              <a:ext uri="{FF2B5EF4-FFF2-40B4-BE49-F238E27FC236}">
                <a16:creationId xmlns:a16="http://schemas.microsoft.com/office/drawing/2014/main" id="{9BCE6AA4-C746-D297-CC47-4BB6B6B5E5C1}"/>
              </a:ext>
            </a:extLst>
          </p:cNvPr>
          <p:cNvSpPr txBox="1">
            <a:spLocks/>
          </p:cNvSpPr>
          <p:nvPr/>
        </p:nvSpPr>
        <p:spPr>
          <a:xfrm>
            <a:off x="249371" y="685382"/>
            <a:ext cx="1682062" cy="3448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Data (Science)</a:t>
            </a:r>
            <a:endParaRPr lang="en-US"/>
          </a:p>
        </p:txBody>
      </p:sp>
      <p:sp>
        <p:nvSpPr>
          <p:cNvPr id="11" name="Rectangle 10">
            <a:extLst>
              <a:ext uri="{FF2B5EF4-FFF2-40B4-BE49-F238E27FC236}">
                <a16:creationId xmlns:a16="http://schemas.microsoft.com/office/drawing/2014/main" id="{DFC5CF80-6DCD-6D7D-6EE1-61B1FBE8D5DD}"/>
              </a:ext>
            </a:extLst>
          </p:cNvPr>
          <p:cNvSpPr/>
          <p:nvPr/>
        </p:nvSpPr>
        <p:spPr>
          <a:xfrm>
            <a:off x="348944" y="1238205"/>
            <a:ext cx="3276541" cy="491426"/>
          </a:xfrm>
          <a:prstGeom prst="rect">
            <a:avLst/>
          </a:prstGeom>
          <a:solidFill>
            <a:srgbClr val="33333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latin typeface="Segoe UI Semibold"/>
                <a:ea typeface="Segoe UI Black"/>
                <a:cs typeface="Segoe UI Semibold"/>
              </a:rPr>
              <a:t>Account Deduplication</a:t>
            </a:r>
          </a:p>
        </p:txBody>
      </p:sp>
    </p:spTree>
    <p:extLst>
      <p:ext uri="{BB962C8B-B14F-4D97-AF65-F5344CB8AC3E}">
        <p14:creationId xmlns:p14="http://schemas.microsoft.com/office/powerpoint/2010/main" val="3948218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AE2A157-CCC0-4C44-91F7-F7F471A30EDB}"/>
              </a:ext>
            </a:extLst>
          </p:cNvPr>
          <p:cNvSpPr>
            <a:spLocks noGrp="1"/>
          </p:cNvSpPr>
          <p:nvPr>
            <p:ph idx="1"/>
          </p:nvPr>
        </p:nvSpPr>
        <p:spPr>
          <a:xfrm>
            <a:off x="349260" y="1956660"/>
            <a:ext cx="9865170" cy="3662896"/>
          </a:xfrm>
        </p:spPr>
        <p:txBody>
          <a:bodyPr vert="horz" lIns="91440" tIns="45720" rIns="91440" bIns="45720" rtlCol="0" anchor="t">
            <a:normAutofit/>
          </a:bodyPr>
          <a:lstStyle/>
          <a:p>
            <a:pPr marL="0" indent="0">
              <a:buNone/>
            </a:pPr>
            <a:br>
              <a:rPr lang="en-US">
                <a:ea typeface="Calibri"/>
                <a:cs typeface="Calibri"/>
              </a:rPr>
            </a:br>
            <a:endParaRPr lang="en-US"/>
          </a:p>
        </p:txBody>
      </p:sp>
      <p:pic>
        <p:nvPicPr>
          <p:cNvPr id="6" name="Picture 5" descr="Shape&#10;&#10;Description automatically generated with medium confidence">
            <a:extLst>
              <a:ext uri="{FF2B5EF4-FFF2-40B4-BE49-F238E27FC236}">
                <a16:creationId xmlns:a16="http://schemas.microsoft.com/office/drawing/2014/main" id="{B8A3FBA5-16E9-0658-560C-29DBF8470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7" name="Title 1">
            <a:extLst>
              <a:ext uri="{FF2B5EF4-FFF2-40B4-BE49-F238E27FC236}">
                <a16:creationId xmlns:a16="http://schemas.microsoft.com/office/drawing/2014/main" id="{93B3D93C-EFCF-065D-F058-4E6CEBD06657}"/>
              </a:ext>
            </a:extLst>
          </p:cNvPr>
          <p:cNvSpPr txBox="1">
            <a:spLocks/>
          </p:cNvSpPr>
          <p:nvPr/>
        </p:nvSpPr>
        <p:spPr>
          <a:xfrm>
            <a:off x="258702" y="160215"/>
            <a:ext cx="1230297" cy="5847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Sprint 45 </a:t>
            </a:r>
            <a:endParaRPr lang="en-GB" sz="1800">
              <a:solidFill>
                <a:srgbClr val="333333"/>
              </a:solidFill>
              <a:latin typeface="Segoe UI Semibold" panose="020B0702040204020203" pitchFamily="34" charset="0"/>
              <a:cs typeface="Segoe UI Semibold" panose="020B0702040204020203" pitchFamily="34" charset="0"/>
            </a:endParaRPr>
          </a:p>
        </p:txBody>
      </p:sp>
      <p:cxnSp>
        <p:nvCxnSpPr>
          <p:cNvPr id="8" name="Straight Connector 7">
            <a:extLst>
              <a:ext uri="{FF2B5EF4-FFF2-40B4-BE49-F238E27FC236}">
                <a16:creationId xmlns:a16="http://schemas.microsoft.com/office/drawing/2014/main" id="{73E0BAE4-DA56-9D6E-08E9-552A4582EF6B}"/>
              </a:ext>
            </a:extLst>
          </p:cNvPr>
          <p:cNvCxnSpPr>
            <a:cxnSpLocks/>
          </p:cNvCxnSpPr>
          <p:nvPr/>
        </p:nvCxnSpPr>
        <p:spPr>
          <a:xfrm>
            <a:off x="354810" y="644745"/>
            <a:ext cx="921540" cy="0"/>
          </a:xfrm>
          <a:prstGeom prst="line">
            <a:avLst/>
          </a:prstGeom>
          <a:ln w="57150">
            <a:solidFill>
              <a:srgbClr val="333333"/>
            </a:solidFill>
          </a:ln>
        </p:spPr>
        <p:style>
          <a:lnRef idx="1">
            <a:schemeClr val="accent1"/>
          </a:lnRef>
          <a:fillRef idx="0">
            <a:schemeClr val="accent1"/>
          </a:fillRef>
          <a:effectRef idx="0">
            <a:schemeClr val="accent1"/>
          </a:effectRef>
          <a:fontRef idx="minor">
            <a:schemeClr val="tx1"/>
          </a:fontRef>
        </p:style>
      </p:cxnSp>
      <p:sp>
        <p:nvSpPr>
          <p:cNvPr id="10" name="Title 3">
            <a:extLst>
              <a:ext uri="{FF2B5EF4-FFF2-40B4-BE49-F238E27FC236}">
                <a16:creationId xmlns:a16="http://schemas.microsoft.com/office/drawing/2014/main" id="{9BCE6AA4-C746-D297-CC47-4BB6B6B5E5C1}"/>
              </a:ext>
            </a:extLst>
          </p:cNvPr>
          <p:cNvSpPr txBox="1">
            <a:spLocks/>
          </p:cNvSpPr>
          <p:nvPr/>
        </p:nvSpPr>
        <p:spPr>
          <a:xfrm>
            <a:off x="249371" y="685382"/>
            <a:ext cx="1682062" cy="3448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Data (Science)</a:t>
            </a:r>
            <a:endParaRPr lang="en-US"/>
          </a:p>
        </p:txBody>
      </p:sp>
      <p:sp>
        <p:nvSpPr>
          <p:cNvPr id="11" name="Rectangle 10">
            <a:extLst>
              <a:ext uri="{FF2B5EF4-FFF2-40B4-BE49-F238E27FC236}">
                <a16:creationId xmlns:a16="http://schemas.microsoft.com/office/drawing/2014/main" id="{DFC5CF80-6DCD-6D7D-6EE1-61B1FBE8D5DD}"/>
              </a:ext>
            </a:extLst>
          </p:cNvPr>
          <p:cNvSpPr/>
          <p:nvPr/>
        </p:nvSpPr>
        <p:spPr>
          <a:xfrm>
            <a:off x="348944" y="1238205"/>
            <a:ext cx="3276541" cy="491426"/>
          </a:xfrm>
          <a:prstGeom prst="rect">
            <a:avLst/>
          </a:prstGeom>
          <a:solidFill>
            <a:srgbClr val="33333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latin typeface="Segoe UI Semibold"/>
                <a:ea typeface="Segoe UI Black"/>
                <a:cs typeface="Segoe UI Semibold"/>
              </a:rPr>
              <a:t>Account Deduplication</a:t>
            </a:r>
          </a:p>
        </p:txBody>
      </p:sp>
      <p:sp>
        <p:nvSpPr>
          <p:cNvPr id="3" name="Content Placeholder 2">
            <a:extLst>
              <a:ext uri="{FF2B5EF4-FFF2-40B4-BE49-F238E27FC236}">
                <a16:creationId xmlns:a16="http://schemas.microsoft.com/office/drawing/2014/main" id="{A7783599-73BB-C8FD-7363-00D8AD406347}"/>
              </a:ext>
            </a:extLst>
          </p:cNvPr>
          <p:cNvSpPr txBox="1">
            <a:spLocks/>
          </p:cNvSpPr>
          <p:nvPr/>
        </p:nvSpPr>
        <p:spPr>
          <a:xfrm>
            <a:off x="501660" y="2109060"/>
            <a:ext cx="9865170" cy="366289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ea typeface="Calibri"/>
                <a:cs typeface="Calibri"/>
              </a:rPr>
              <a:t>Processing 142,068 user records</a:t>
            </a:r>
          </a:p>
          <a:p>
            <a:pPr marL="0" indent="0">
              <a:buNone/>
            </a:pPr>
            <a:r>
              <a:rPr lang="en-US">
                <a:ea typeface="Calibri"/>
                <a:cs typeface="Calibri"/>
              </a:rPr>
              <a:t>Based on current model parameters: </a:t>
            </a:r>
          </a:p>
          <a:p>
            <a:pPr marL="914400" lvl="1" indent="-457200"/>
            <a:r>
              <a:rPr lang="en-US" sz="2800">
                <a:ea typeface="Calibri"/>
                <a:cs typeface="Calibri"/>
              </a:rPr>
              <a:t>Model output </a:t>
            </a:r>
            <a:r>
              <a:rPr lang="en-US" sz="2800" b="1">
                <a:ea typeface="Calibri"/>
                <a:cs typeface="Calibri"/>
              </a:rPr>
              <a:t>118,8597</a:t>
            </a:r>
            <a:r>
              <a:rPr lang="en-US" sz="2800">
                <a:ea typeface="Calibri"/>
                <a:cs typeface="Calibri"/>
              </a:rPr>
              <a:t> clusters of matching records</a:t>
            </a:r>
          </a:p>
          <a:p>
            <a:pPr marL="914400" lvl="1" indent="-457200"/>
            <a:r>
              <a:rPr lang="en-US" sz="2800">
                <a:ea typeface="Calibri"/>
                <a:cs typeface="Calibri"/>
              </a:rPr>
              <a:t>Clusters with more than one matching record: </a:t>
            </a:r>
            <a:r>
              <a:rPr lang="en-US" sz="2800" b="1">
                <a:ea typeface="Calibri"/>
                <a:cs typeface="Calibri"/>
              </a:rPr>
              <a:t>17,673</a:t>
            </a:r>
            <a:r>
              <a:rPr lang="en-US" sz="2800">
                <a:ea typeface="Calibri"/>
                <a:cs typeface="Calibri"/>
              </a:rPr>
              <a:t> </a:t>
            </a:r>
          </a:p>
          <a:p>
            <a:pPr marL="914400" lvl="1" indent="-457200"/>
            <a:r>
              <a:rPr lang="en-US" sz="2800">
                <a:ea typeface="Calibri"/>
                <a:cs typeface="Calibri"/>
              </a:rPr>
              <a:t>Current duplicate estimate: </a:t>
            </a:r>
            <a:r>
              <a:rPr lang="en-US" sz="2800" b="1">
                <a:ea typeface="Calibri"/>
                <a:cs typeface="Calibri"/>
              </a:rPr>
              <a:t>17%</a:t>
            </a:r>
          </a:p>
          <a:p>
            <a:pPr marL="1371600" lvl="2">
              <a:buFont typeface="Wingdings" panose="020B0604020202020204" pitchFamily="34" charset="0"/>
              <a:buChar char="§"/>
            </a:pPr>
            <a:endParaRPr lang="en-US" sz="2800">
              <a:ea typeface="Calibri"/>
              <a:cs typeface="Calibri"/>
            </a:endParaRPr>
          </a:p>
        </p:txBody>
      </p:sp>
    </p:spTree>
    <p:extLst>
      <p:ext uri="{BB962C8B-B14F-4D97-AF65-F5344CB8AC3E}">
        <p14:creationId xmlns:p14="http://schemas.microsoft.com/office/powerpoint/2010/main" val="567130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AE2A157-CCC0-4C44-91F7-F7F471A30EDB}"/>
              </a:ext>
            </a:extLst>
          </p:cNvPr>
          <p:cNvSpPr>
            <a:spLocks noGrp="1"/>
          </p:cNvSpPr>
          <p:nvPr>
            <p:ph idx="1"/>
          </p:nvPr>
        </p:nvSpPr>
        <p:spPr>
          <a:xfrm>
            <a:off x="349260" y="1956660"/>
            <a:ext cx="9865170" cy="3662896"/>
          </a:xfrm>
        </p:spPr>
        <p:txBody>
          <a:bodyPr vert="horz" lIns="91440" tIns="45720" rIns="91440" bIns="45720" rtlCol="0" anchor="t">
            <a:normAutofit/>
          </a:bodyPr>
          <a:lstStyle/>
          <a:p>
            <a:pPr marL="0" indent="0">
              <a:buNone/>
            </a:pPr>
            <a:br>
              <a:rPr lang="en-US">
                <a:ea typeface="Calibri"/>
                <a:cs typeface="Calibri"/>
              </a:rPr>
            </a:br>
            <a:endParaRPr lang="en-US"/>
          </a:p>
        </p:txBody>
      </p:sp>
      <p:pic>
        <p:nvPicPr>
          <p:cNvPr id="6" name="Picture 5" descr="Shape&#10;&#10;Description automatically generated with medium confidence">
            <a:extLst>
              <a:ext uri="{FF2B5EF4-FFF2-40B4-BE49-F238E27FC236}">
                <a16:creationId xmlns:a16="http://schemas.microsoft.com/office/drawing/2014/main" id="{B8A3FBA5-16E9-0658-560C-29DBF8470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7" name="Title 1">
            <a:extLst>
              <a:ext uri="{FF2B5EF4-FFF2-40B4-BE49-F238E27FC236}">
                <a16:creationId xmlns:a16="http://schemas.microsoft.com/office/drawing/2014/main" id="{93B3D93C-EFCF-065D-F058-4E6CEBD06657}"/>
              </a:ext>
            </a:extLst>
          </p:cNvPr>
          <p:cNvSpPr txBox="1">
            <a:spLocks/>
          </p:cNvSpPr>
          <p:nvPr/>
        </p:nvSpPr>
        <p:spPr>
          <a:xfrm>
            <a:off x="258702" y="160215"/>
            <a:ext cx="1230297" cy="5847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Sprint 45 </a:t>
            </a:r>
            <a:endParaRPr lang="en-GB" sz="1800">
              <a:solidFill>
                <a:srgbClr val="333333"/>
              </a:solidFill>
              <a:latin typeface="Segoe UI Semibold" panose="020B0702040204020203" pitchFamily="34" charset="0"/>
              <a:cs typeface="Segoe UI Semibold" panose="020B0702040204020203" pitchFamily="34" charset="0"/>
            </a:endParaRPr>
          </a:p>
        </p:txBody>
      </p:sp>
      <p:cxnSp>
        <p:nvCxnSpPr>
          <p:cNvPr id="8" name="Straight Connector 7">
            <a:extLst>
              <a:ext uri="{FF2B5EF4-FFF2-40B4-BE49-F238E27FC236}">
                <a16:creationId xmlns:a16="http://schemas.microsoft.com/office/drawing/2014/main" id="{73E0BAE4-DA56-9D6E-08E9-552A4582EF6B}"/>
              </a:ext>
            </a:extLst>
          </p:cNvPr>
          <p:cNvCxnSpPr>
            <a:cxnSpLocks/>
          </p:cNvCxnSpPr>
          <p:nvPr/>
        </p:nvCxnSpPr>
        <p:spPr>
          <a:xfrm>
            <a:off x="354810" y="644745"/>
            <a:ext cx="921540" cy="0"/>
          </a:xfrm>
          <a:prstGeom prst="line">
            <a:avLst/>
          </a:prstGeom>
          <a:ln w="57150">
            <a:solidFill>
              <a:srgbClr val="333333"/>
            </a:solidFill>
          </a:ln>
        </p:spPr>
        <p:style>
          <a:lnRef idx="1">
            <a:schemeClr val="accent1"/>
          </a:lnRef>
          <a:fillRef idx="0">
            <a:schemeClr val="accent1"/>
          </a:fillRef>
          <a:effectRef idx="0">
            <a:schemeClr val="accent1"/>
          </a:effectRef>
          <a:fontRef idx="minor">
            <a:schemeClr val="tx1"/>
          </a:fontRef>
        </p:style>
      </p:cxnSp>
      <p:sp>
        <p:nvSpPr>
          <p:cNvPr id="10" name="Title 3">
            <a:extLst>
              <a:ext uri="{FF2B5EF4-FFF2-40B4-BE49-F238E27FC236}">
                <a16:creationId xmlns:a16="http://schemas.microsoft.com/office/drawing/2014/main" id="{9BCE6AA4-C746-D297-CC47-4BB6B6B5E5C1}"/>
              </a:ext>
            </a:extLst>
          </p:cNvPr>
          <p:cNvSpPr txBox="1">
            <a:spLocks/>
          </p:cNvSpPr>
          <p:nvPr/>
        </p:nvSpPr>
        <p:spPr>
          <a:xfrm>
            <a:off x="257146" y="654280"/>
            <a:ext cx="2109715" cy="3759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Data (Science)</a:t>
            </a:r>
            <a:endParaRPr lang="en-US"/>
          </a:p>
        </p:txBody>
      </p:sp>
      <p:sp>
        <p:nvSpPr>
          <p:cNvPr id="11" name="Rectangle 10">
            <a:extLst>
              <a:ext uri="{FF2B5EF4-FFF2-40B4-BE49-F238E27FC236}">
                <a16:creationId xmlns:a16="http://schemas.microsoft.com/office/drawing/2014/main" id="{DFC5CF80-6DCD-6D7D-6EE1-61B1FBE8D5DD}"/>
              </a:ext>
            </a:extLst>
          </p:cNvPr>
          <p:cNvSpPr/>
          <p:nvPr/>
        </p:nvSpPr>
        <p:spPr>
          <a:xfrm>
            <a:off x="348944" y="1238205"/>
            <a:ext cx="3276541" cy="491426"/>
          </a:xfrm>
          <a:prstGeom prst="rect">
            <a:avLst/>
          </a:prstGeom>
          <a:solidFill>
            <a:srgbClr val="33333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latin typeface="Segoe UI Semibold"/>
                <a:ea typeface="Segoe UI Black"/>
                <a:cs typeface="Segoe UI Semibold"/>
              </a:rPr>
              <a:t>Account Deduplication</a:t>
            </a:r>
          </a:p>
        </p:txBody>
      </p:sp>
      <p:pic>
        <p:nvPicPr>
          <p:cNvPr id="4" name="Picture 3" descr="A diagram of a project&#10;&#10;Description automatically generated">
            <a:extLst>
              <a:ext uri="{FF2B5EF4-FFF2-40B4-BE49-F238E27FC236}">
                <a16:creationId xmlns:a16="http://schemas.microsoft.com/office/drawing/2014/main" id="{08191468-DCDE-2A39-FDD1-BF3E90411CAB}"/>
              </a:ext>
            </a:extLst>
          </p:cNvPr>
          <p:cNvPicPr>
            <a:picLocks noChangeAspect="1"/>
          </p:cNvPicPr>
          <p:nvPr/>
        </p:nvPicPr>
        <p:blipFill>
          <a:blip r:embed="rId4"/>
          <a:stretch>
            <a:fillRect/>
          </a:stretch>
        </p:blipFill>
        <p:spPr>
          <a:xfrm>
            <a:off x="973157" y="1958786"/>
            <a:ext cx="9244988" cy="4455245"/>
          </a:xfrm>
          <a:prstGeom prst="rect">
            <a:avLst/>
          </a:prstGeom>
        </p:spPr>
      </p:pic>
    </p:spTree>
    <p:extLst>
      <p:ext uri="{BB962C8B-B14F-4D97-AF65-F5344CB8AC3E}">
        <p14:creationId xmlns:p14="http://schemas.microsoft.com/office/powerpoint/2010/main" val="3498322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10;&#10;Description automatically generated with medium confidence">
            <a:extLst>
              <a:ext uri="{FF2B5EF4-FFF2-40B4-BE49-F238E27FC236}">
                <a16:creationId xmlns:a16="http://schemas.microsoft.com/office/drawing/2014/main" id="{FDC8C27C-2A50-5150-A587-2BE51AED6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2" name="Title 1">
            <a:extLst>
              <a:ext uri="{FF2B5EF4-FFF2-40B4-BE49-F238E27FC236}">
                <a16:creationId xmlns:a16="http://schemas.microsoft.com/office/drawing/2014/main" id="{33E60E1A-9014-9BE4-282F-1821FD588DC7}"/>
              </a:ext>
            </a:extLst>
          </p:cNvPr>
          <p:cNvSpPr txBox="1">
            <a:spLocks/>
          </p:cNvSpPr>
          <p:nvPr/>
        </p:nvSpPr>
        <p:spPr>
          <a:xfrm>
            <a:off x="258702" y="160215"/>
            <a:ext cx="1230297" cy="5847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Sprint 45</a:t>
            </a:r>
            <a:endParaRPr lang="en-GB" sz="1800">
              <a:solidFill>
                <a:srgbClr val="333333"/>
              </a:solidFill>
              <a:latin typeface="Segoe UI Semibold" panose="020B0702040204020203" pitchFamily="34" charset="0"/>
              <a:cs typeface="Segoe UI Semibold" panose="020B0702040204020203" pitchFamily="34" charset="0"/>
            </a:endParaRPr>
          </a:p>
        </p:txBody>
      </p:sp>
      <p:cxnSp>
        <p:nvCxnSpPr>
          <p:cNvPr id="3" name="Straight Connector 2">
            <a:extLst>
              <a:ext uri="{FF2B5EF4-FFF2-40B4-BE49-F238E27FC236}">
                <a16:creationId xmlns:a16="http://schemas.microsoft.com/office/drawing/2014/main" id="{D1F331CA-5044-B84C-DA85-E27B8F96EFB0}"/>
              </a:ext>
            </a:extLst>
          </p:cNvPr>
          <p:cNvCxnSpPr>
            <a:cxnSpLocks/>
          </p:cNvCxnSpPr>
          <p:nvPr/>
        </p:nvCxnSpPr>
        <p:spPr>
          <a:xfrm>
            <a:off x="354810" y="644745"/>
            <a:ext cx="921540" cy="0"/>
          </a:xfrm>
          <a:prstGeom prst="line">
            <a:avLst/>
          </a:prstGeom>
          <a:ln w="57150">
            <a:solidFill>
              <a:srgbClr val="333333"/>
            </a:solidFill>
          </a:ln>
        </p:spPr>
        <p:style>
          <a:lnRef idx="1">
            <a:schemeClr val="accent1"/>
          </a:lnRef>
          <a:fillRef idx="0">
            <a:schemeClr val="accent1"/>
          </a:fillRef>
          <a:effectRef idx="0">
            <a:schemeClr val="accent1"/>
          </a:effectRef>
          <a:fontRef idx="minor">
            <a:schemeClr val="tx1"/>
          </a:fontRef>
        </p:style>
      </p:cxnSp>
      <p:sp>
        <p:nvSpPr>
          <p:cNvPr id="5" name="Title 3">
            <a:extLst>
              <a:ext uri="{FF2B5EF4-FFF2-40B4-BE49-F238E27FC236}">
                <a16:creationId xmlns:a16="http://schemas.microsoft.com/office/drawing/2014/main" id="{D822E01A-4108-27EA-FBEC-355686043984}"/>
              </a:ext>
            </a:extLst>
          </p:cNvPr>
          <p:cNvSpPr txBox="1">
            <a:spLocks/>
          </p:cNvSpPr>
          <p:nvPr/>
        </p:nvSpPr>
        <p:spPr>
          <a:xfrm>
            <a:off x="249371" y="685382"/>
            <a:ext cx="1682062" cy="3448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1800">
              <a:solidFill>
                <a:srgbClr val="333333"/>
              </a:solidFill>
              <a:latin typeface="Segoe UI Semibold" panose="020B0702040204020203" pitchFamily="34" charset="0"/>
              <a:cs typeface="Segoe UI Semibold" panose="020B0702040204020203" pitchFamily="34" charset="0"/>
            </a:endParaRPr>
          </a:p>
        </p:txBody>
      </p:sp>
      <p:sp>
        <p:nvSpPr>
          <p:cNvPr id="10" name="Rectangle 9">
            <a:extLst>
              <a:ext uri="{FF2B5EF4-FFF2-40B4-BE49-F238E27FC236}">
                <a16:creationId xmlns:a16="http://schemas.microsoft.com/office/drawing/2014/main" id="{6D4220C9-0BC8-F7EA-FE32-D009B8F6B97B}"/>
              </a:ext>
            </a:extLst>
          </p:cNvPr>
          <p:cNvSpPr/>
          <p:nvPr/>
        </p:nvSpPr>
        <p:spPr>
          <a:xfrm>
            <a:off x="358712" y="1238205"/>
            <a:ext cx="3212936" cy="488483"/>
          </a:xfrm>
          <a:prstGeom prst="rect">
            <a:avLst/>
          </a:prstGeom>
          <a:solidFill>
            <a:srgbClr val="33333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latin typeface="Segoe UI Semibold"/>
                <a:ea typeface="Segoe UI Black"/>
                <a:cs typeface="Segoe UI Semibold"/>
              </a:rPr>
              <a:t>Other development</a:t>
            </a:r>
            <a:endParaRPr lang="en-US"/>
          </a:p>
        </p:txBody>
      </p:sp>
      <p:sp>
        <p:nvSpPr>
          <p:cNvPr id="4" name="TextBox 3">
            <a:extLst>
              <a:ext uri="{FF2B5EF4-FFF2-40B4-BE49-F238E27FC236}">
                <a16:creationId xmlns:a16="http://schemas.microsoft.com/office/drawing/2014/main" id="{AD516D5D-B3CB-3CD3-2F5E-501B493723D6}"/>
              </a:ext>
            </a:extLst>
          </p:cNvPr>
          <p:cNvSpPr txBox="1"/>
          <p:nvPr/>
        </p:nvSpPr>
        <p:spPr>
          <a:xfrm>
            <a:off x="476883" y="2404433"/>
            <a:ext cx="865375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US">
                <a:ea typeface="Calibri"/>
                <a:cs typeface="Calibri"/>
              </a:rPr>
              <a:t> </a:t>
            </a:r>
          </a:p>
          <a:p>
            <a:pPr marL="742950" lvl="1" indent="-285750">
              <a:buFont typeface="Courier New"/>
              <a:buChar char="o"/>
            </a:pPr>
            <a:endParaRPr lang="en-US">
              <a:ea typeface="Calibri"/>
              <a:cs typeface="Calibri"/>
            </a:endParaRPr>
          </a:p>
          <a:p>
            <a:pPr marL="742950" lvl="1" indent="-285750">
              <a:buFont typeface="Courier New"/>
              <a:buChar char="o"/>
            </a:pPr>
            <a:endParaRPr lang="en-US">
              <a:ea typeface="Calibri"/>
              <a:cs typeface="Calibri"/>
            </a:endParaRPr>
          </a:p>
          <a:p>
            <a:pPr lvl="2"/>
            <a:endParaRPr lang="en-US">
              <a:ea typeface="Calibri"/>
              <a:cs typeface="Calibri"/>
            </a:endParaRPr>
          </a:p>
          <a:p>
            <a:r>
              <a:rPr lang="en-US">
                <a:ea typeface="Calibri"/>
                <a:cs typeface="Calibri"/>
              </a:rPr>
              <a:t>  </a:t>
            </a:r>
          </a:p>
          <a:p>
            <a:pPr marL="285750" indent="-285750">
              <a:buFont typeface="Arial"/>
              <a:buChar char="•"/>
            </a:pPr>
            <a:endParaRPr lang="en-US">
              <a:ea typeface="Calibri"/>
              <a:cs typeface="Calibri"/>
            </a:endParaRPr>
          </a:p>
        </p:txBody>
      </p:sp>
      <p:sp>
        <p:nvSpPr>
          <p:cNvPr id="6" name="TextBox 5">
            <a:extLst>
              <a:ext uri="{FF2B5EF4-FFF2-40B4-BE49-F238E27FC236}">
                <a16:creationId xmlns:a16="http://schemas.microsoft.com/office/drawing/2014/main" id="{F5A698ED-732E-C6BD-86CA-F1A9582DC17C}"/>
              </a:ext>
            </a:extLst>
          </p:cNvPr>
          <p:cNvSpPr txBox="1"/>
          <p:nvPr/>
        </p:nvSpPr>
        <p:spPr>
          <a:xfrm>
            <a:off x="360311" y="2409197"/>
            <a:ext cx="9425352"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Scaffold permits application live</a:t>
            </a:r>
          </a:p>
          <a:p>
            <a:endParaRPr lang="en-US">
              <a:cs typeface="Calibri"/>
            </a:endParaRPr>
          </a:p>
          <a:p>
            <a:r>
              <a:rPr lang="en-US">
                <a:ea typeface="+mn-lt"/>
                <a:cs typeface="+mn-lt"/>
              </a:rPr>
              <a:t>Waste and Recycling Visitor Education Centre new web content and query/book a visit form</a:t>
            </a:r>
          </a:p>
          <a:p>
            <a:endParaRPr lang="en-US">
              <a:cs typeface="Calibri" panose="020F0502020204030204"/>
            </a:endParaRPr>
          </a:p>
          <a:p>
            <a:r>
              <a:rPr lang="en-US">
                <a:cs typeface="Calibri" panose="020F0502020204030204"/>
              </a:rPr>
              <a:t>Bridges ward by-election web and Customer Contact content</a:t>
            </a:r>
          </a:p>
        </p:txBody>
      </p:sp>
    </p:spTree>
    <p:extLst>
      <p:ext uri="{BB962C8B-B14F-4D97-AF65-F5344CB8AC3E}">
        <p14:creationId xmlns:p14="http://schemas.microsoft.com/office/powerpoint/2010/main" val="461373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7007611-A72B-EBEB-E25B-E940AFB82464}"/>
              </a:ext>
            </a:extLst>
          </p:cNvPr>
          <p:cNvSpPr txBox="1">
            <a:spLocks/>
          </p:cNvSpPr>
          <p:nvPr/>
        </p:nvSpPr>
        <p:spPr>
          <a:xfrm>
            <a:off x="258702" y="160215"/>
            <a:ext cx="1230297" cy="5847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Sprint 45 </a:t>
            </a:r>
            <a:endParaRPr lang="en-GB" sz="1800">
              <a:solidFill>
                <a:srgbClr val="333333"/>
              </a:solidFill>
              <a:latin typeface="Segoe UI Semibold" panose="020B0702040204020203" pitchFamily="34" charset="0"/>
              <a:cs typeface="Segoe UI Semibold" panose="020B0702040204020203" pitchFamily="34" charset="0"/>
            </a:endParaRPr>
          </a:p>
        </p:txBody>
      </p:sp>
      <p:cxnSp>
        <p:nvCxnSpPr>
          <p:cNvPr id="5" name="Straight Connector 4">
            <a:extLst>
              <a:ext uri="{FF2B5EF4-FFF2-40B4-BE49-F238E27FC236}">
                <a16:creationId xmlns:a16="http://schemas.microsoft.com/office/drawing/2014/main" id="{11F7321B-C0DA-889A-2DDE-E7E37ED65E12}"/>
              </a:ext>
            </a:extLst>
          </p:cNvPr>
          <p:cNvCxnSpPr>
            <a:cxnSpLocks/>
          </p:cNvCxnSpPr>
          <p:nvPr/>
        </p:nvCxnSpPr>
        <p:spPr>
          <a:xfrm>
            <a:off x="354810" y="644745"/>
            <a:ext cx="921540" cy="0"/>
          </a:xfrm>
          <a:prstGeom prst="line">
            <a:avLst/>
          </a:prstGeom>
          <a:ln w="57150">
            <a:solidFill>
              <a:srgbClr val="333333"/>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3244145B-8A0F-CBAC-1661-AFE64B4D1325}"/>
              </a:ext>
            </a:extLst>
          </p:cNvPr>
          <p:cNvSpPr/>
          <p:nvPr/>
        </p:nvSpPr>
        <p:spPr>
          <a:xfrm>
            <a:off x="348944" y="989727"/>
            <a:ext cx="3153471" cy="493787"/>
          </a:xfrm>
          <a:prstGeom prst="rect">
            <a:avLst/>
          </a:prstGeom>
          <a:solidFill>
            <a:srgbClr val="33333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latin typeface="Segoe UI Semibold"/>
                <a:ea typeface="Segoe UI Black"/>
                <a:cs typeface="Segoe UI Semibold"/>
              </a:rPr>
              <a:t>Areas of focus</a:t>
            </a:r>
            <a:endParaRPr lang="en-US"/>
          </a:p>
        </p:txBody>
      </p:sp>
      <p:pic>
        <p:nvPicPr>
          <p:cNvPr id="9" name="Picture 8" descr="Shape&#10;&#10;Description automatically generated with medium confidence">
            <a:extLst>
              <a:ext uri="{FF2B5EF4-FFF2-40B4-BE49-F238E27FC236}">
                <a16:creationId xmlns:a16="http://schemas.microsoft.com/office/drawing/2014/main" id="{60084E6B-C874-7A0A-7A85-CE2E276706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944" y="6118538"/>
            <a:ext cx="1366818" cy="380395"/>
          </a:xfrm>
          <a:prstGeom prst="rect">
            <a:avLst/>
          </a:prstGeom>
        </p:spPr>
      </p:pic>
      <p:sp>
        <p:nvSpPr>
          <p:cNvPr id="8" name="Content Placeholder 2">
            <a:extLst>
              <a:ext uri="{FF2B5EF4-FFF2-40B4-BE49-F238E27FC236}">
                <a16:creationId xmlns:a16="http://schemas.microsoft.com/office/drawing/2014/main" id="{AC3A1A62-1F2F-DF3F-1E91-9F4B7B30B894}"/>
              </a:ext>
            </a:extLst>
          </p:cNvPr>
          <p:cNvSpPr txBox="1">
            <a:spLocks/>
          </p:cNvSpPr>
          <p:nvPr/>
        </p:nvSpPr>
        <p:spPr>
          <a:xfrm>
            <a:off x="263219" y="1238205"/>
            <a:ext cx="6243907" cy="4880334"/>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Aft>
                <a:spcPts val="600"/>
              </a:spcAft>
              <a:buNone/>
            </a:pPr>
            <a:endParaRPr lang="en-GB" sz="1800">
              <a:solidFill>
                <a:srgbClr val="333333"/>
              </a:solidFill>
              <a:latin typeface="Segoe UI Light" panose="020B0502040204020203" pitchFamily="34" charset="0"/>
              <a:ea typeface="Segoe UI Black" panose="020B0A02040204020203" pitchFamily="34" charset="0"/>
              <a:cs typeface="Segoe UI Light" panose="020B0502040204020203" pitchFamily="34" charset="0"/>
            </a:endParaRPr>
          </a:p>
        </p:txBody>
      </p:sp>
      <p:sp>
        <p:nvSpPr>
          <p:cNvPr id="2" name="TextBox 1">
            <a:extLst>
              <a:ext uri="{FF2B5EF4-FFF2-40B4-BE49-F238E27FC236}">
                <a16:creationId xmlns:a16="http://schemas.microsoft.com/office/drawing/2014/main" id="{0750EE1F-3944-C244-F435-073119D8E0FF}"/>
              </a:ext>
            </a:extLst>
          </p:cNvPr>
          <p:cNvSpPr txBox="1"/>
          <p:nvPr/>
        </p:nvSpPr>
        <p:spPr>
          <a:xfrm>
            <a:off x="3957136" y="1650900"/>
            <a:ext cx="6110610"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Calibri"/>
              </a:rPr>
              <a:t>Council Tax forms and content</a:t>
            </a:r>
            <a:br>
              <a:rPr lang="en-US" sz="2400" b="1">
                <a:cs typeface="Calibri"/>
              </a:rPr>
            </a:br>
            <a:endParaRPr lang="en-US" sz="2400" b="1">
              <a:ea typeface="Calibri" panose="020F0502020204030204"/>
              <a:cs typeface="Calibri"/>
            </a:endParaRPr>
          </a:p>
          <a:p>
            <a:r>
              <a:rPr lang="en-US" sz="2400" b="1">
                <a:ea typeface="Calibri" panose="020F0502020204030204"/>
                <a:cs typeface="Calibri"/>
              </a:rPr>
              <a:t>Sheltered Housing</a:t>
            </a:r>
            <a:br>
              <a:rPr lang="en-US" sz="2400" b="1">
                <a:ea typeface="Calibri" panose="020F0502020204030204"/>
                <a:cs typeface="Calibri"/>
              </a:rPr>
            </a:br>
            <a:endParaRPr lang="en-US" sz="2400" b="1">
              <a:ea typeface="Calibri" panose="020F0502020204030204"/>
              <a:cs typeface="Calibri"/>
            </a:endParaRPr>
          </a:p>
          <a:p>
            <a:r>
              <a:rPr lang="en-US" sz="2400" b="1">
                <a:ea typeface="Calibri" panose="020F0502020204030204"/>
                <a:cs typeface="Calibri"/>
              </a:rPr>
              <a:t>Housing Alterations</a:t>
            </a:r>
            <a:br>
              <a:rPr lang="en-US" sz="2400" b="1">
                <a:ea typeface="Calibri" panose="020F0502020204030204"/>
                <a:cs typeface="Calibri"/>
              </a:rPr>
            </a:br>
            <a:endParaRPr lang="en-US" sz="2400" b="1">
              <a:ea typeface="Calibri" panose="020F0502020204030204"/>
              <a:cs typeface="Calibri"/>
            </a:endParaRPr>
          </a:p>
          <a:p>
            <a:r>
              <a:rPr lang="en-US" sz="2400" b="1">
                <a:ea typeface="Calibri" panose="020F0502020204030204"/>
                <a:cs typeface="Calibri"/>
              </a:rPr>
              <a:t>Housing contact form</a:t>
            </a:r>
            <a:br>
              <a:rPr lang="en-US" sz="2400" b="1">
                <a:ea typeface="Calibri" panose="020F0502020204030204"/>
                <a:cs typeface="Calibri"/>
              </a:rPr>
            </a:br>
            <a:endParaRPr lang="en-US" sz="2400" b="1">
              <a:ea typeface="Calibri" panose="020F0502020204030204"/>
              <a:cs typeface="Calibri"/>
            </a:endParaRPr>
          </a:p>
          <a:p>
            <a:r>
              <a:rPr lang="en-US" sz="2400" b="1">
                <a:ea typeface="Calibri" panose="020F0502020204030204"/>
                <a:cs typeface="Calibri"/>
              </a:rPr>
              <a:t>Account deduplication using AI</a:t>
            </a:r>
          </a:p>
          <a:p>
            <a:endParaRPr lang="en-US" sz="2400" b="1">
              <a:ea typeface="Calibri" panose="020F0502020204030204"/>
              <a:cs typeface="Calibri"/>
            </a:endParaRPr>
          </a:p>
          <a:p>
            <a:endParaRPr lang="en-US" sz="2400" b="1">
              <a:ea typeface="Calibri" panose="020F0502020204030204"/>
              <a:cs typeface="Calibri"/>
            </a:endParaRPr>
          </a:p>
          <a:p>
            <a:endParaRPr lang="en-US" sz="2400" b="1">
              <a:ea typeface="Calibri" panose="020F0502020204030204"/>
              <a:cs typeface="Calibri"/>
            </a:endParaRPr>
          </a:p>
          <a:p>
            <a:endParaRPr lang="en-US" sz="2400" b="1">
              <a:ea typeface="Calibri" panose="020F0502020204030204"/>
              <a:cs typeface="Calibri"/>
            </a:endParaRPr>
          </a:p>
          <a:p>
            <a:endParaRPr lang="en-US">
              <a:ea typeface="Calibri" panose="020F0502020204030204"/>
              <a:cs typeface="Calibri"/>
            </a:endParaRPr>
          </a:p>
        </p:txBody>
      </p:sp>
    </p:spTree>
    <p:extLst>
      <p:ext uri="{BB962C8B-B14F-4D97-AF65-F5344CB8AC3E}">
        <p14:creationId xmlns:p14="http://schemas.microsoft.com/office/powerpoint/2010/main" val="249474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10;&#10;Description automatically generated with medium confidence">
            <a:extLst>
              <a:ext uri="{FF2B5EF4-FFF2-40B4-BE49-F238E27FC236}">
                <a16:creationId xmlns:a16="http://schemas.microsoft.com/office/drawing/2014/main" id="{FDC8C27C-2A50-5150-A587-2BE51AED6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2" name="Title 1">
            <a:extLst>
              <a:ext uri="{FF2B5EF4-FFF2-40B4-BE49-F238E27FC236}">
                <a16:creationId xmlns:a16="http://schemas.microsoft.com/office/drawing/2014/main" id="{33E60E1A-9014-9BE4-282F-1821FD588DC7}"/>
              </a:ext>
            </a:extLst>
          </p:cNvPr>
          <p:cNvSpPr txBox="1">
            <a:spLocks/>
          </p:cNvSpPr>
          <p:nvPr/>
        </p:nvSpPr>
        <p:spPr>
          <a:xfrm>
            <a:off x="258702" y="160215"/>
            <a:ext cx="1230297" cy="5847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Sprint 45</a:t>
            </a:r>
            <a:endParaRPr lang="en-GB" sz="1800">
              <a:solidFill>
                <a:srgbClr val="333333"/>
              </a:solidFill>
              <a:latin typeface="Segoe UI Semibold" panose="020B0702040204020203" pitchFamily="34" charset="0"/>
              <a:cs typeface="Segoe UI Semibold" panose="020B0702040204020203" pitchFamily="34" charset="0"/>
            </a:endParaRPr>
          </a:p>
        </p:txBody>
      </p:sp>
      <p:cxnSp>
        <p:nvCxnSpPr>
          <p:cNvPr id="3" name="Straight Connector 2">
            <a:extLst>
              <a:ext uri="{FF2B5EF4-FFF2-40B4-BE49-F238E27FC236}">
                <a16:creationId xmlns:a16="http://schemas.microsoft.com/office/drawing/2014/main" id="{D1F331CA-5044-B84C-DA85-E27B8F96EFB0}"/>
              </a:ext>
            </a:extLst>
          </p:cNvPr>
          <p:cNvCxnSpPr>
            <a:cxnSpLocks/>
          </p:cNvCxnSpPr>
          <p:nvPr/>
        </p:nvCxnSpPr>
        <p:spPr>
          <a:xfrm>
            <a:off x="354810" y="644745"/>
            <a:ext cx="921540" cy="0"/>
          </a:xfrm>
          <a:prstGeom prst="line">
            <a:avLst/>
          </a:prstGeom>
          <a:ln w="57150">
            <a:solidFill>
              <a:srgbClr val="333333"/>
            </a:solidFill>
          </a:ln>
        </p:spPr>
        <p:style>
          <a:lnRef idx="1">
            <a:schemeClr val="accent1"/>
          </a:lnRef>
          <a:fillRef idx="0">
            <a:schemeClr val="accent1"/>
          </a:fillRef>
          <a:effectRef idx="0">
            <a:schemeClr val="accent1"/>
          </a:effectRef>
          <a:fontRef idx="minor">
            <a:schemeClr val="tx1"/>
          </a:fontRef>
        </p:style>
      </p:cxnSp>
      <p:sp>
        <p:nvSpPr>
          <p:cNvPr id="5" name="Title 3">
            <a:extLst>
              <a:ext uri="{FF2B5EF4-FFF2-40B4-BE49-F238E27FC236}">
                <a16:creationId xmlns:a16="http://schemas.microsoft.com/office/drawing/2014/main" id="{D822E01A-4108-27EA-FBEC-355686043984}"/>
              </a:ext>
            </a:extLst>
          </p:cNvPr>
          <p:cNvSpPr txBox="1">
            <a:spLocks/>
          </p:cNvSpPr>
          <p:nvPr/>
        </p:nvSpPr>
        <p:spPr>
          <a:xfrm>
            <a:off x="249371" y="685382"/>
            <a:ext cx="1682062" cy="3448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1800">
              <a:solidFill>
                <a:srgbClr val="333333"/>
              </a:solidFill>
              <a:latin typeface="Segoe UI Semibold" panose="020B0702040204020203" pitchFamily="34" charset="0"/>
              <a:cs typeface="Segoe UI Semibold" panose="020B0702040204020203" pitchFamily="34" charset="0"/>
            </a:endParaRPr>
          </a:p>
        </p:txBody>
      </p:sp>
      <p:sp>
        <p:nvSpPr>
          <p:cNvPr id="10" name="Rectangle 9">
            <a:extLst>
              <a:ext uri="{FF2B5EF4-FFF2-40B4-BE49-F238E27FC236}">
                <a16:creationId xmlns:a16="http://schemas.microsoft.com/office/drawing/2014/main" id="{6D4220C9-0BC8-F7EA-FE32-D009B8F6B97B}"/>
              </a:ext>
            </a:extLst>
          </p:cNvPr>
          <p:cNvSpPr/>
          <p:nvPr/>
        </p:nvSpPr>
        <p:spPr>
          <a:xfrm>
            <a:off x="348943" y="1238205"/>
            <a:ext cx="2802629" cy="537329"/>
          </a:xfrm>
          <a:prstGeom prst="rect">
            <a:avLst/>
          </a:prstGeom>
          <a:solidFill>
            <a:srgbClr val="333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latin typeface="Segoe UI Semibold" panose="020B0702040204020203" pitchFamily="34" charset="0"/>
                <a:ea typeface="Segoe UI Black" panose="020B0A02040204020203" pitchFamily="34" charset="0"/>
                <a:cs typeface="Segoe UI Semibold" panose="020B0702040204020203" pitchFamily="34" charset="0"/>
              </a:rPr>
              <a:t>What’s next?</a:t>
            </a:r>
          </a:p>
        </p:txBody>
      </p:sp>
      <p:sp>
        <p:nvSpPr>
          <p:cNvPr id="4" name="TextBox 3">
            <a:extLst>
              <a:ext uri="{FF2B5EF4-FFF2-40B4-BE49-F238E27FC236}">
                <a16:creationId xmlns:a16="http://schemas.microsoft.com/office/drawing/2014/main" id="{AD516D5D-B3CB-3CD3-2F5E-501B493723D6}"/>
              </a:ext>
            </a:extLst>
          </p:cNvPr>
          <p:cNvSpPr txBox="1"/>
          <p:nvPr/>
        </p:nvSpPr>
        <p:spPr>
          <a:xfrm>
            <a:off x="476883" y="2404433"/>
            <a:ext cx="8653751"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US" sz="2800">
                <a:ea typeface="Calibri"/>
                <a:cs typeface="Calibri"/>
              </a:rPr>
              <a:t>Ex Offenders housing request wireframe </a:t>
            </a:r>
            <a:br>
              <a:rPr lang="en-US" sz="2800">
                <a:ea typeface="Calibri"/>
                <a:cs typeface="Calibri"/>
              </a:rPr>
            </a:br>
            <a:endParaRPr lang="en-US" sz="2800">
              <a:ea typeface="Calibri"/>
              <a:cs typeface="Calibri"/>
            </a:endParaRPr>
          </a:p>
          <a:p>
            <a:pPr lvl="1"/>
            <a:r>
              <a:rPr lang="en-US" sz="2800">
                <a:ea typeface="Calibri"/>
                <a:cs typeface="Calibri"/>
              </a:rPr>
              <a:t>Council Tax general discounts (smart snippets)</a:t>
            </a:r>
            <a:br>
              <a:rPr lang="en-US" sz="2800">
                <a:ea typeface="Calibri"/>
                <a:cs typeface="Calibri"/>
              </a:rPr>
            </a:br>
            <a:endParaRPr lang="en-US" sz="2800">
              <a:ea typeface="Calibri"/>
              <a:cs typeface="Calibri"/>
            </a:endParaRPr>
          </a:p>
          <a:p>
            <a:pPr lvl="1"/>
            <a:r>
              <a:rPr lang="en-US" sz="2800">
                <a:ea typeface="Calibri"/>
                <a:cs typeface="Calibri"/>
              </a:rPr>
              <a:t>Minor works discovery</a:t>
            </a:r>
            <a:br>
              <a:rPr lang="en-US" sz="2800">
                <a:ea typeface="Calibri"/>
                <a:cs typeface="Calibri"/>
              </a:rPr>
            </a:br>
            <a:endParaRPr lang="en-US" sz="2800">
              <a:ea typeface="Calibri"/>
              <a:cs typeface="Calibri"/>
            </a:endParaRPr>
          </a:p>
          <a:p>
            <a:pPr lvl="1"/>
            <a:r>
              <a:rPr lang="en-US" sz="2800">
                <a:ea typeface="Calibri"/>
                <a:cs typeface="Calibri"/>
              </a:rPr>
              <a:t>Complaints</a:t>
            </a:r>
          </a:p>
          <a:p>
            <a:pPr marL="742950" lvl="1" indent="-285750">
              <a:buFont typeface="Courier New"/>
              <a:buChar char="o"/>
            </a:pPr>
            <a:endParaRPr lang="en-US">
              <a:ea typeface="Calibri"/>
              <a:cs typeface="Calibri"/>
            </a:endParaRPr>
          </a:p>
          <a:p>
            <a:pPr marL="742950" lvl="1" indent="-285750">
              <a:buFont typeface="Courier New"/>
              <a:buChar char="o"/>
            </a:pPr>
            <a:endParaRPr lang="en-US">
              <a:ea typeface="Calibri"/>
              <a:cs typeface="Calibri"/>
            </a:endParaRPr>
          </a:p>
          <a:p>
            <a:pPr lvl="2"/>
            <a:endParaRPr lang="en-US">
              <a:ea typeface="Calibri"/>
              <a:cs typeface="Calibri"/>
            </a:endParaRPr>
          </a:p>
          <a:p>
            <a:r>
              <a:rPr lang="en-US">
                <a:ea typeface="Calibri"/>
                <a:cs typeface="Calibri"/>
              </a:rPr>
              <a:t>  </a:t>
            </a:r>
          </a:p>
          <a:p>
            <a:pPr marL="285750" indent="-285750">
              <a:buFont typeface="Arial"/>
              <a:buChar char="•"/>
            </a:pPr>
            <a:endParaRPr lang="en-US">
              <a:ea typeface="Calibri"/>
              <a:cs typeface="Calibri"/>
            </a:endParaRPr>
          </a:p>
        </p:txBody>
      </p:sp>
    </p:spTree>
    <p:extLst>
      <p:ext uri="{BB962C8B-B14F-4D97-AF65-F5344CB8AC3E}">
        <p14:creationId xmlns:p14="http://schemas.microsoft.com/office/powerpoint/2010/main" val="3172268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sign&#10;&#10;Description automatically generated">
            <a:extLst>
              <a:ext uri="{FF2B5EF4-FFF2-40B4-BE49-F238E27FC236}">
                <a16:creationId xmlns:a16="http://schemas.microsoft.com/office/drawing/2014/main" id="{31F29247-0259-9C87-5E15-53F3469DB4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BA3F1497-4A8F-A441-6A64-4E7A4973A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9206" y="5872020"/>
            <a:ext cx="1755124" cy="487534"/>
          </a:xfrm>
          <a:prstGeom prst="rect">
            <a:avLst/>
          </a:prstGeom>
        </p:spPr>
      </p:pic>
      <p:sp>
        <p:nvSpPr>
          <p:cNvPr id="11" name="Title 3">
            <a:extLst>
              <a:ext uri="{FF2B5EF4-FFF2-40B4-BE49-F238E27FC236}">
                <a16:creationId xmlns:a16="http://schemas.microsoft.com/office/drawing/2014/main" id="{78B0B0DA-01DC-8879-1C3F-1C2F3F448BD0}"/>
              </a:ext>
            </a:extLst>
          </p:cNvPr>
          <p:cNvSpPr>
            <a:spLocks noGrp="1"/>
          </p:cNvSpPr>
          <p:nvPr>
            <p:ph type="ctrTitle"/>
          </p:nvPr>
        </p:nvSpPr>
        <p:spPr>
          <a:xfrm>
            <a:off x="841248" y="600427"/>
            <a:ext cx="9875520" cy="3299902"/>
          </a:xfrm>
        </p:spPr>
        <p:txBody>
          <a:bodyPr>
            <a:normAutofit/>
          </a:bodyPr>
          <a:lstStyle/>
          <a:p>
            <a:pPr algn="l"/>
            <a:endParaRPr lang="en-GB" sz="4800">
              <a:solidFill>
                <a:srgbClr val="FFFFFF"/>
              </a:solidFill>
              <a:latin typeface="Segoe UI Semibold" panose="020B0702040204020203" pitchFamily="34" charset="0"/>
              <a:cs typeface="Segoe UI Semibold" panose="020B0702040204020203" pitchFamily="34" charset="0"/>
            </a:endParaRPr>
          </a:p>
        </p:txBody>
      </p:sp>
      <p:sp>
        <p:nvSpPr>
          <p:cNvPr id="12" name="Text Placeholder 4">
            <a:extLst>
              <a:ext uri="{FF2B5EF4-FFF2-40B4-BE49-F238E27FC236}">
                <a16:creationId xmlns:a16="http://schemas.microsoft.com/office/drawing/2014/main" id="{54CD6BD3-4A45-0A77-D9ED-137E5380E4BC}"/>
              </a:ext>
            </a:extLst>
          </p:cNvPr>
          <p:cNvSpPr>
            <a:spLocks noGrp="1"/>
          </p:cNvSpPr>
          <p:nvPr>
            <p:ph type="subTitle" idx="1"/>
          </p:nvPr>
        </p:nvSpPr>
        <p:spPr>
          <a:xfrm>
            <a:off x="859536" y="4072045"/>
            <a:ext cx="9875520" cy="900001"/>
          </a:xfrm>
        </p:spPr>
        <p:txBody>
          <a:bodyPr vert="horz" lIns="91440" tIns="45720" rIns="91440" bIns="45720" rtlCol="0" anchor="t">
            <a:normAutofit/>
          </a:bodyPr>
          <a:lstStyle/>
          <a:p>
            <a:pPr algn="l"/>
            <a:endParaRPr lang="en-GB">
              <a:latin typeface="Segoe UI Semilight"/>
              <a:cs typeface="Segoe UI Semilight"/>
            </a:endParaRPr>
          </a:p>
        </p:txBody>
      </p:sp>
    </p:spTree>
    <p:extLst>
      <p:ext uri="{BB962C8B-B14F-4D97-AF65-F5344CB8AC3E}">
        <p14:creationId xmlns:p14="http://schemas.microsoft.com/office/powerpoint/2010/main" val="135411839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7007611-A72B-EBEB-E25B-E940AFB82464}"/>
              </a:ext>
            </a:extLst>
          </p:cNvPr>
          <p:cNvSpPr txBox="1">
            <a:spLocks/>
          </p:cNvSpPr>
          <p:nvPr/>
        </p:nvSpPr>
        <p:spPr>
          <a:xfrm>
            <a:off x="258702" y="160215"/>
            <a:ext cx="1230297" cy="5847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Sprint 45 </a:t>
            </a:r>
            <a:endParaRPr lang="en-GB" sz="1800">
              <a:solidFill>
                <a:srgbClr val="333333"/>
              </a:solidFill>
              <a:latin typeface="Segoe UI Semibold" panose="020B0702040204020203" pitchFamily="34" charset="0"/>
              <a:cs typeface="Segoe UI Semibold" panose="020B0702040204020203" pitchFamily="34" charset="0"/>
            </a:endParaRPr>
          </a:p>
        </p:txBody>
      </p:sp>
      <p:cxnSp>
        <p:nvCxnSpPr>
          <p:cNvPr id="5" name="Straight Connector 4">
            <a:extLst>
              <a:ext uri="{FF2B5EF4-FFF2-40B4-BE49-F238E27FC236}">
                <a16:creationId xmlns:a16="http://schemas.microsoft.com/office/drawing/2014/main" id="{11F7321B-C0DA-889A-2DDE-E7E37ED65E12}"/>
              </a:ext>
            </a:extLst>
          </p:cNvPr>
          <p:cNvCxnSpPr>
            <a:cxnSpLocks/>
          </p:cNvCxnSpPr>
          <p:nvPr/>
        </p:nvCxnSpPr>
        <p:spPr>
          <a:xfrm>
            <a:off x="354810" y="644745"/>
            <a:ext cx="921540" cy="0"/>
          </a:xfrm>
          <a:prstGeom prst="line">
            <a:avLst/>
          </a:prstGeom>
          <a:ln w="57150">
            <a:solidFill>
              <a:srgbClr val="333333"/>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3244145B-8A0F-CBAC-1661-AFE64B4D1325}"/>
              </a:ext>
            </a:extLst>
          </p:cNvPr>
          <p:cNvSpPr/>
          <p:nvPr/>
        </p:nvSpPr>
        <p:spPr>
          <a:xfrm>
            <a:off x="348944" y="989727"/>
            <a:ext cx="3153471" cy="493787"/>
          </a:xfrm>
          <a:prstGeom prst="rect">
            <a:avLst/>
          </a:prstGeom>
          <a:solidFill>
            <a:srgbClr val="33333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latin typeface="Segoe UI Semibold"/>
                <a:ea typeface="Segoe UI Black"/>
                <a:cs typeface="Segoe UI Semibold"/>
              </a:rPr>
              <a:t>Council Tax forms update</a:t>
            </a:r>
            <a:endParaRPr lang="en-GB" sz="2000">
              <a:latin typeface="Segoe UI Semibold" panose="020B0702040204020203" pitchFamily="34" charset="0"/>
              <a:ea typeface="Segoe UI Black" panose="020B0A02040204020203" pitchFamily="34" charset="0"/>
              <a:cs typeface="Segoe UI Semibold" panose="020B0702040204020203" pitchFamily="34" charset="0"/>
            </a:endParaRPr>
          </a:p>
        </p:txBody>
      </p:sp>
      <p:pic>
        <p:nvPicPr>
          <p:cNvPr id="9" name="Picture 8" descr="Shape&#10;&#10;Description automatically generated with medium confidence">
            <a:extLst>
              <a:ext uri="{FF2B5EF4-FFF2-40B4-BE49-F238E27FC236}">
                <a16:creationId xmlns:a16="http://schemas.microsoft.com/office/drawing/2014/main" id="{60084E6B-C874-7A0A-7A85-CE2E276706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944" y="6118538"/>
            <a:ext cx="1366818" cy="380395"/>
          </a:xfrm>
          <a:prstGeom prst="rect">
            <a:avLst/>
          </a:prstGeom>
        </p:spPr>
      </p:pic>
      <p:sp>
        <p:nvSpPr>
          <p:cNvPr id="8" name="Content Placeholder 2">
            <a:extLst>
              <a:ext uri="{FF2B5EF4-FFF2-40B4-BE49-F238E27FC236}">
                <a16:creationId xmlns:a16="http://schemas.microsoft.com/office/drawing/2014/main" id="{AC3A1A62-1F2F-DF3F-1E91-9F4B7B30B894}"/>
              </a:ext>
            </a:extLst>
          </p:cNvPr>
          <p:cNvSpPr txBox="1">
            <a:spLocks/>
          </p:cNvSpPr>
          <p:nvPr/>
        </p:nvSpPr>
        <p:spPr>
          <a:xfrm>
            <a:off x="263219" y="1238205"/>
            <a:ext cx="6243907" cy="4880334"/>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Aft>
                <a:spcPts val="600"/>
              </a:spcAft>
              <a:buNone/>
            </a:pPr>
            <a:endParaRPr lang="en-GB" sz="1800">
              <a:solidFill>
                <a:srgbClr val="333333"/>
              </a:solidFill>
              <a:latin typeface="Segoe UI Light" panose="020B0502040204020203" pitchFamily="34" charset="0"/>
              <a:ea typeface="Segoe UI Black" panose="020B0A02040204020203" pitchFamily="34" charset="0"/>
              <a:cs typeface="Segoe UI Light" panose="020B0502040204020203" pitchFamily="34" charset="0"/>
            </a:endParaRPr>
          </a:p>
        </p:txBody>
      </p:sp>
      <p:sp>
        <p:nvSpPr>
          <p:cNvPr id="2" name="TextBox 1">
            <a:extLst>
              <a:ext uri="{FF2B5EF4-FFF2-40B4-BE49-F238E27FC236}">
                <a16:creationId xmlns:a16="http://schemas.microsoft.com/office/drawing/2014/main" id="{0750EE1F-3944-C244-F435-073119D8E0FF}"/>
              </a:ext>
            </a:extLst>
          </p:cNvPr>
          <p:cNvSpPr txBox="1"/>
          <p:nvPr/>
        </p:nvSpPr>
        <p:spPr>
          <a:xfrm>
            <a:off x="3957136" y="1650900"/>
            <a:ext cx="6110610"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Calibri"/>
              </a:rPr>
              <a:t>Live</a:t>
            </a:r>
            <a:endParaRPr lang="en-US" sz="2400" b="1">
              <a:ea typeface="Calibri"/>
              <a:cs typeface="Calibri"/>
            </a:endParaRPr>
          </a:p>
          <a:p>
            <a:r>
              <a:rPr lang="en-US" sz="2400">
                <a:cs typeface="Calibri"/>
              </a:rPr>
              <a:t>Single person discounts – apply and cancel </a:t>
            </a:r>
            <a:endParaRPr lang="en-US" sz="2400">
              <a:ea typeface="Calibri"/>
              <a:cs typeface="Calibri"/>
            </a:endParaRPr>
          </a:p>
          <a:p>
            <a:endParaRPr lang="en-US" sz="2400">
              <a:ea typeface="Calibri"/>
              <a:cs typeface="Calibri"/>
            </a:endParaRPr>
          </a:p>
          <a:p>
            <a:r>
              <a:rPr lang="en-US" sz="2400" b="1">
                <a:cs typeface="Calibri"/>
              </a:rPr>
              <a:t>Testing</a:t>
            </a:r>
            <a:endParaRPr lang="en-US" sz="2400" b="1">
              <a:ea typeface="Calibri"/>
              <a:cs typeface="Calibri"/>
            </a:endParaRPr>
          </a:p>
          <a:p>
            <a:r>
              <a:rPr lang="en-US" sz="2400">
                <a:cs typeface="Calibri"/>
              </a:rPr>
              <a:t>Severely mentally impaired</a:t>
            </a:r>
            <a:endParaRPr lang="en-US" sz="2400">
              <a:ea typeface="Calibri"/>
              <a:cs typeface="Calibri"/>
            </a:endParaRPr>
          </a:p>
          <a:p>
            <a:endParaRPr lang="en-US" sz="2400">
              <a:ea typeface="Calibri"/>
              <a:cs typeface="Calibri"/>
            </a:endParaRPr>
          </a:p>
          <a:p>
            <a:r>
              <a:rPr lang="en-US" sz="2400" b="1">
                <a:ea typeface="Calibri" panose="020F0502020204030204"/>
                <a:cs typeface="Calibri"/>
              </a:rPr>
              <a:t>Wireframe</a:t>
            </a:r>
          </a:p>
          <a:p>
            <a:r>
              <a:rPr lang="en-US" sz="2400">
                <a:ea typeface="Calibri"/>
                <a:cs typeface="Calibri"/>
              </a:rPr>
              <a:t>Contact and triage form</a:t>
            </a:r>
          </a:p>
          <a:p>
            <a:endParaRPr lang="en-US" sz="2400">
              <a:cs typeface="Calibri"/>
            </a:endParaRPr>
          </a:p>
          <a:p>
            <a:r>
              <a:rPr lang="en-US" sz="2400" b="1">
                <a:cs typeface="Calibri"/>
              </a:rPr>
              <a:t>Development</a:t>
            </a:r>
            <a:endParaRPr lang="en-US" sz="2400" b="1">
              <a:ea typeface="Calibri"/>
              <a:cs typeface="Calibri"/>
            </a:endParaRPr>
          </a:p>
          <a:p>
            <a:r>
              <a:rPr lang="en-US" sz="2400">
                <a:ea typeface="Calibri"/>
                <a:cs typeface="Calibri"/>
              </a:rPr>
              <a:t>Student discounts</a:t>
            </a:r>
          </a:p>
          <a:p>
            <a:r>
              <a:rPr lang="en-US" sz="2400">
                <a:ea typeface="Calibri"/>
                <a:cs typeface="Calibri"/>
              </a:rPr>
              <a:t>SMI form (DC)</a:t>
            </a:r>
          </a:p>
          <a:p>
            <a:endParaRPr lang="en-US">
              <a:ea typeface="Calibri" panose="020F0502020204030204"/>
              <a:cs typeface="Calibri"/>
            </a:endParaRPr>
          </a:p>
        </p:txBody>
      </p:sp>
    </p:spTree>
    <p:extLst>
      <p:ext uri="{BB962C8B-B14F-4D97-AF65-F5344CB8AC3E}">
        <p14:creationId xmlns:p14="http://schemas.microsoft.com/office/powerpoint/2010/main" val="3189296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7007611-A72B-EBEB-E25B-E940AFB82464}"/>
              </a:ext>
            </a:extLst>
          </p:cNvPr>
          <p:cNvSpPr txBox="1">
            <a:spLocks/>
          </p:cNvSpPr>
          <p:nvPr/>
        </p:nvSpPr>
        <p:spPr>
          <a:xfrm>
            <a:off x="258702" y="160215"/>
            <a:ext cx="1230297" cy="5847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Sprint 45 </a:t>
            </a:r>
            <a:endParaRPr lang="en-GB" sz="1800">
              <a:solidFill>
                <a:srgbClr val="333333"/>
              </a:solidFill>
              <a:latin typeface="Segoe UI Semibold" panose="020B0702040204020203" pitchFamily="34" charset="0"/>
              <a:cs typeface="Segoe UI Semibold" panose="020B0702040204020203" pitchFamily="34" charset="0"/>
            </a:endParaRPr>
          </a:p>
        </p:txBody>
      </p:sp>
      <p:cxnSp>
        <p:nvCxnSpPr>
          <p:cNvPr id="5" name="Straight Connector 4">
            <a:extLst>
              <a:ext uri="{FF2B5EF4-FFF2-40B4-BE49-F238E27FC236}">
                <a16:creationId xmlns:a16="http://schemas.microsoft.com/office/drawing/2014/main" id="{11F7321B-C0DA-889A-2DDE-E7E37ED65E12}"/>
              </a:ext>
            </a:extLst>
          </p:cNvPr>
          <p:cNvCxnSpPr>
            <a:cxnSpLocks/>
          </p:cNvCxnSpPr>
          <p:nvPr/>
        </p:nvCxnSpPr>
        <p:spPr>
          <a:xfrm>
            <a:off x="354810" y="644745"/>
            <a:ext cx="921540" cy="0"/>
          </a:xfrm>
          <a:prstGeom prst="line">
            <a:avLst/>
          </a:prstGeom>
          <a:ln w="57150">
            <a:solidFill>
              <a:srgbClr val="333333"/>
            </a:solidFill>
          </a:ln>
        </p:spPr>
        <p:style>
          <a:lnRef idx="1">
            <a:schemeClr val="accent1"/>
          </a:lnRef>
          <a:fillRef idx="0">
            <a:schemeClr val="accent1"/>
          </a:fillRef>
          <a:effectRef idx="0">
            <a:schemeClr val="accent1"/>
          </a:effectRef>
          <a:fontRef idx="minor">
            <a:schemeClr val="tx1"/>
          </a:fontRef>
        </p:style>
      </p:cxnSp>
      <p:sp>
        <p:nvSpPr>
          <p:cNvPr id="6" name="Title 3">
            <a:extLst>
              <a:ext uri="{FF2B5EF4-FFF2-40B4-BE49-F238E27FC236}">
                <a16:creationId xmlns:a16="http://schemas.microsoft.com/office/drawing/2014/main" id="{EAFC7CA5-7D42-FBAA-B452-2B31E0C16B57}"/>
              </a:ext>
            </a:extLst>
          </p:cNvPr>
          <p:cNvSpPr txBox="1">
            <a:spLocks/>
          </p:cNvSpPr>
          <p:nvPr/>
        </p:nvSpPr>
        <p:spPr>
          <a:xfrm>
            <a:off x="249371" y="685382"/>
            <a:ext cx="1682062" cy="3448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Content</a:t>
            </a:r>
            <a:endParaRPr lang="en-GB" sz="1800">
              <a:solidFill>
                <a:srgbClr val="333333"/>
              </a:solidFill>
              <a:latin typeface="Segoe UI Semibold" panose="020B0702040204020203" pitchFamily="34" charset="0"/>
              <a:cs typeface="Segoe UI Semibold" panose="020B0702040204020203" pitchFamily="34" charset="0"/>
            </a:endParaRPr>
          </a:p>
        </p:txBody>
      </p:sp>
      <p:sp>
        <p:nvSpPr>
          <p:cNvPr id="7" name="Rectangle 6">
            <a:extLst>
              <a:ext uri="{FF2B5EF4-FFF2-40B4-BE49-F238E27FC236}">
                <a16:creationId xmlns:a16="http://schemas.microsoft.com/office/drawing/2014/main" id="{3244145B-8A0F-CBAC-1661-AFE64B4D1325}"/>
              </a:ext>
            </a:extLst>
          </p:cNvPr>
          <p:cNvSpPr/>
          <p:nvPr/>
        </p:nvSpPr>
        <p:spPr>
          <a:xfrm>
            <a:off x="1720544" y="367348"/>
            <a:ext cx="3153471" cy="493787"/>
          </a:xfrm>
          <a:prstGeom prst="rect">
            <a:avLst/>
          </a:prstGeom>
          <a:solidFill>
            <a:srgbClr val="33333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latin typeface="Segoe UI Semibold"/>
                <a:ea typeface="Segoe UI Black"/>
                <a:cs typeface="Segoe UI Semibold"/>
              </a:rPr>
              <a:t>Council Tax content plan</a:t>
            </a:r>
            <a:endParaRPr lang="en-GB" sz="2000">
              <a:latin typeface="Segoe UI Semibold" panose="020B0702040204020203" pitchFamily="34" charset="0"/>
              <a:ea typeface="Segoe UI Black" panose="020B0A02040204020203" pitchFamily="34" charset="0"/>
              <a:cs typeface="Segoe UI Semibold" panose="020B0702040204020203" pitchFamily="34" charset="0"/>
            </a:endParaRPr>
          </a:p>
        </p:txBody>
      </p:sp>
      <p:pic>
        <p:nvPicPr>
          <p:cNvPr id="9" name="Picture 8" descr="Shape&#10;&#10;Description automatically generated with medium confidence">
            <a:extLst>
              <a:ext uri="{FF2B5EF4-FFF2-40B4-BE49-F238E27FC236}">
                <a16:creationId xmlns:a16="http://schemas.microsoft.com/office/drawing/2014/main" id="{60084E6B-C874-7A0A-7A85-CE2E276706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944" y="6118538"/>
            <a:ext cx="1366818" cy="380395"/>
          </a:xfrm>
          <a:prstGeom prst="rect">
            <a:avLst/>
          </a:prstGeom>
        </p:spPr>
      </p:pic>
      <p:pic>
        <p:nvPicPr>
          <p:cNvPr id="3" name="Picture 2" descr="A group of post-it notes&#10;&#10;Description automatically generated">
            <a:extLst>
              <a:ext uri="{FF2B5EF4-FFF2-40B4-BE49-F238E27FC236}">
                <a16:creationId xmlns:a16="http://schemas.microsoft.com/office/drawing/2014/main" id="{76CB6FBE-C6A2-799D-AEFD-18A9AC39EAB1}"/>
              </a:ext>
            </a:extLst>
          </p:cNvPr>
          <p:cNvPicPr>
            <a:picLocks noChangeAspect="1"/>
          </p:cNvPicPr>
          <p:nvPr/>
        </p:nvPicPr>
        <p:blipFill>
          <a:blip r:embed="rId3"/>
          <a:stretch>
            <a:fillRect/>
          </a:stretch>
        </p:blipFill>
        <p:spPr>
          <a:xfrm>
            <a:off x="1" y="1028700"/>
            <a:ext cx="12191999" cy="4920342"/>
          </a:xfrm>
          <a:prstGeom prst="rect">
            <a:avLst/>
          </a:prstGeom>
        </p:spPr>
      </p:pic>
    </p:spTree>
    <p:extLst>
      <p:ext uri="{BB962C8B-B14F-4D97-AF65-F5344CB8AC3E}">
        <p14:creationId xmlns:p14="http://schemas.microsoft.com/office/powerpoint/2010/main" val="2714665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7007611-A72B-EBEB-E25B-E940AFB82464}"/>
              </a:ext>
            </a:extLst>
          </p:cNvPr>
          <p:cNvSpPr txBox="1">
            <a:spLocks/>
          </p:cNvSpPr>
          <p:nvPr/>
        </p:nvSpPr>
        <p:spPr>
          <a:xfrm>
            <a:off x="258702" y="160215"/>
            <a:ext cx="1230297" cy="5847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Sprint 45 </a:t>
            </a:r>
            <a:endParaRPr lang="en-GB" sz="1800">
              <a:solidFill>
                <a:srgbClr val="333333"/>
              </a:solidFill>
              <a:latin typeface="Segoe UI Semibold" panose="020B0702040204020203" pitchFamily="34" charset="0"/>
              <a:cs typeface="Segoe UI Semibold" panose="020B0702040204020203" pitchFamily="34" charset="0"/>
            </a:endParaRPr>
          </a:p>
        </p:txBody>
      </p:sp>
      <p:cxnSp>
        <p:nvCxnSpPr>
          <p:cNvPr id="5" name="Straight Connector 4">
            <a:extLst>
              <a:ext uri="{FF2B5EF4-FFF2-40B4-BE49-F238E27FC236}">
                <a16:creationId xmlns:a16="http://schemas.microsoft.com/office/drawing/2014/main" id="{11F7321B-C0DA-889A-2DDE-E7E37ED65E12}"/>
              </a:ext>
            </a:extLst>
          </p:cNvPr>
          <p:cNvCxnSpPr>
            <a:cxnSpLocks/>
          </p:cNvCxnSpPr>
          <p:nvPr/>
        </p:nvCxnSpPr>
        <p:spPr>
          <a:xfrm>
            <a:off x="354810" y="644745"/>
            <a:ext cx="921540" cy="0"/>
          </a:xfrm>
          <a:prstGeom prst="line">
            <a:avLst/>
          </a:prstGeom>
          <a:ln w="57150">
            <a:solidFill>
              <a:srgbClr val="333333"/>
            </a:solidFill>
          </a:ln>
        </p:spPr>
        <p:style>
          <a:lnRef idx="1">
            <a:schemeClr val="accent1"/>
          </a:lnRef>
          <a:fillRef idx="0">
            <a:schemeClr val="accent1"/>
          </a:fillRef>
          <a:effectRef idx="0">
            <a:schemeClr val="accent1"/>
          </a:effectRef>
          <a:fontRef idx="minor">
            <a:schemeClr val="tx1"/>
          </a:fontRef>
        </p:style>
      </p:cxnSp>
      <p:sp>
        <p:nvSpPr>
          <p:cNvPr id="6" name="Title 3">
            <a:extLst>
              <a:ext uri="{FF2B5EF4-FFF2-40B4-BE49-F238E27FC236}">
                <a16:creationId xmlns:a16="http://schemas.microsoft.com/office/drawing/2014/main" id="{EAFC7CA5-7D42-FBAA-B452-2B31E0C16B57}"/>
              </a:ext>
            </a:extLst>
          </p:cNvPr>
          <p:cNvSpPr txBox="1">
            <a:spLocks/>
          </p:cNvSpPr>
          <p:nvPr/>
        </p:nvSpPr>
        <p:spPr>
          <a:xfrm>
            <a:off x="249371" y="685382"/>
            <a:ext cx="1682062" cy="3448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Content</a:t>
            </a:r>
            <a:endParaRPr lang="en-GB" sz="1800">
              <a:solidFill>
                <a:srgbClr val="333333"/>
              </a:solidFill>
              <a:latin typeface="Segoe UI Semibold" panose="020B0702040204020203" pitchFamily="34" charset="0"/>
              <a:cs typeface="Segoe UI Semibold" panose="020B0702040204020203" pitchFamily="34" charset="0"/>
            </a:endParaRPr>
          </a:p>
        </p:txBody>
      </p:sp>
      <p:sp>
        <p:nvSpPr>
          <p:cNvPr id="7" name="Rectangle 6">
            <a:extLst>
              <a:ext uri="{FF2B5EF4-FFF2-40B4-BE49-F238E27FC236}">
                <a16:creationId xmlns:a16="http://schemas.microsoft.com/office/drawing/2014/main" id="{3244145B-8A0F-CBAC-1661-AFE64B4D1325}"/>
              </a:ext>
            </a:extLst>
          </p:cNvPr>
          <p:cNvSpPr/>
          <p:nvPr/>
        </p:nvSpPr>
        <p:spPr>
          <a:xfrm>
            <a:off x="359830" y="1227319"/>
            <a:ext cx="3153471" cy="493787"/>
          </a:xfrm>
          <a:prstGeom prst="rect">
            <a:avLst/>
          </a:prstGeom>
          <a:solidFill>
            <a:srgbClr val="33333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latin typeface="Segoe UI Semibold"/>
                <a:ea typeface="Segoe UI Black"/>
                <a:cs typeface="Segoe UI Semibold"/>
              </a:rPr>
              <a:t>Council Tax content plan</a:t>
            </a:r>
            <a:endParaRPr lang="en-GB" sz="2000">
              <a:latin typeface="Segoe UI Semibold" panose="020B0702040204020203" pitchFamily="34" charset="0"/>
              <a:ea typeface="Segoe UI Black" panose="020B0A02040204020203" pitchFamily="34" charset="0"/>
              <a:cs typeface="Segoe UI Semibold" panose="020B0702040204020203" pitchFamily="34" charset="0"/>
            </a:endParaRPr>
          </a:p>
        </p:txBody>
      </p:sp>
      <p:pic>
        <p:nvPicPr>
          <p:cNvPr id="9" name="Picture 8" descr="Shape&#10;&#10;Description automatically generated with medium confidence">
            <a:extLst>
              <a:ext uri="{FF2B5EF4-FFF2-40B4-BE49-F238E27FC236}">
                <a16:creationId xmlns:a16="http://schemas.microsoft.com/office/drawing/2014/main" id="{60084E6B-C874-7A0A-7A85-CE2E276706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944" y="6118538"/>
            <a:ext cx="1366818" cy="380395"/>
          </a:xfrm>
          <a:prstGeom prst="rect">
            <a:avLst/>
          </a:prstGeom>
        </p:spPr>
      </p:pic>
      <p:pic>
        <p:nvPicPr>
          <p:cNvPr id="8" name="Picture 7" descr="A screenshot of a computer screen&#10;&#10;Description automatically generated">
            <a:extLst>
              <a:ext uri="{FF2B5EF4-FFF2-40B4-BE49-F238E27FC236}">
                <a16:creationId xmlns:a16="http://schemas.microsoft.com/office/drawing/2014/main" id="{570841AA-9EC2-B425-3C92-9CB9EF135A84}"/>
              </a:ext>
            </a:extLst>
          </p:cNvPr>
          <p:cNvPicPr>
            <a:picLocks noChangeAspect="1"/>
          </p:cNvPicPr>
          <p:nvPr/>
        </p:nvPicPr>
        <p:blipFill>
          <a:blip r:embed="rId3"/>
          <a:stretch>
            <a:fillRect/>
          </a:stretch>
        </p:blipFill>
        <p:spPr>
          <a:xfrm>
            <a:off x="5052527" y="0"/>
            <a:ext cx="7137918" cy="6858000"/>
          </a:xfrm>
          <a:prstGeom prst="rect">
            <a:avLst/>
          </a:prstGeom>
        </p:spPr>
      </p:pic>
    </p:spTree>
    <p:extLst>
      <p:ext uri="{BB962C8B-B14F-4D97-AF65-F5344CB8AC3E}">
        <p14:creationId xmlns:p14="http://schemas.microsoft.com/office/powerpoint/2010/main" val="2646502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24C6643-4B33-43A9-1D1B-D58A489D9909}"/>
              </a:ext>
            </a:extLst>
          </p:cNvPr>
          <p:cNvSpPr txBox="1">
            <a:spLocks/>
          </p:cNvSpPr>
          <p:nvPr/>
        </p:nvSpPr>
        <p:spPr>
          <a:xfrm>
            <a:off x="258702" y="160215"/>
            <a:ext cx="1230297" cy="5847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Sprint 45 </a:t>
            </a:r>
            <a:endParaRPr lang="en-GB" sz="1800">
              <a:solidFill>
                <a:srgbClr val="333333"/>
              </a:solidFill>
              <a:latin typeface="Segoe UI Semibold" panose="020B0702040204020203" pitchFamily="34" charset="0"/>
              <a:cs typeface="Segoe UI Semibold" panose="020B0702040204020203" pitchFamily="34" charset="0"/>
            </a:endParaRPr>
          </a:p>
        </p:txBody>
      </p:sp>
      <p:cxnSp>
        <p:nvCxnSpPr>
          <p:cNvPr id="5" name="Straight Connector 4">
            <a:extLst>
              <a:ext uri="{FF2B5EF4-FFF2-40B4-BE49-F238E27FC236}">
                <a16:creationId xmlns:a16="http://schemas.microsoft.com/office/drawing/2014/main" id="{162F0A4A-B20D-AE43-A7C2-15AC259002EC}"/>
              </a:ext>
            </a:extLst>
          </p:cNvPr>
          <p:cNvCxnSpPr>
            <a:cxnSpLocks/>
          </p:cNvCxnSpPr>
          <p:nvPr/>
        </p:nvCxnSpPr>
        <p:spPr>
          <a:xfrm>
            <a:off x="354810" y="644745"/>
            <a:ext cx="921540" cy="0"/>
          </a:xfrm>
          <a:prstGeom prst="line">
            <a:avLst/>
          </a:prstGeom>
          <a:ln w="57150">
            <a:solidFill>
              <a:srgbClr val="333333"/>
            </a:solidFill>
          </a:ln>
        </p:spPr>
        <p:style>
          <a:lnRef idx="1">
            <a:schemeClr val="accent1"/>
          </a:lnRef>
          <a:fillRef idx="0">
            <a:schemeClr val="accent1"/>
          </a:fillRef>
          <a:effectRef idx="0">
            <a:schemeClr val="accent1"/>
          </a:effectRef>
          <a:fontRef idx="minor">
            <a:schemeClr val="tx1"/>
          </a:fontRef>
        </p:style>
      </p:cxnSp>
      <p:sp>
        <p:nvSpPr>
          <p:cNvPr id="6" name="Title 3">
            <a:extLst>
              <a:ext uri="{FF2B5EF4-FFF2-40B4-BE49-F238E27FC236}">
                <a16:creationId xmlns:a16="http://schemas.microsoft.com/office/drawing/2014/main" id="{FA8129D7-6B21-EB31-8B7E-CC09A83BDE4E}"/>
              </a:ext>
            </a:extLst>
          </p:cNvPr>
          <p:cNvSpPr txBox="1">
            <a:spLocks/>
          </p:cNvSpPr>
          <p:nvPr/>
        </p:nvSpPr>
        <p:spPr>
          <a:xfrm>
            <a:off x="249371" y="685382"/>
            <a:ext cx="1682062" cy="3448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panose="020B0702040204020203" pitchFamily="34" charset="0"/>
                <a:cs typeface="Segoe UI Semibold" panose="020B0702040204020203" pitchFamily="34" charset="0"/>
              </a:rPr>
              <a:t>Design</a:t>
            </a:r>
          </a:p>
        </p:txBody>
      </p:sp>
      <p:sp>
        <p:nvSpPr>
          <p:cNvPr id="7" name="Rectangle 6">
            <a:extLst>
              <a:ext uri="{FF2B5EF4-FFF2-40B4-BE49-F238E27FC236}">
                <a16:creationId xmlns:a16="http://schemas.microsoft.com/office/drawing/2014/main" id="{F1CAB70F-0DCC-332E-6DFD-D662A7578667}"/>
              </a:ext>
            </a:extLst>
          </p:cNvPr>
          <p:cNvSpPr/>
          <p:nvPr/>
        </p:nvSpPr>
        <p:spPr>
          <a:xfrm>
            <a:off x="348944" y="1238205"/>
            <a:ext cx="2598442" cy="537329"/>
          </a:xfrm>
          <a:prstGeom prst="rect">
            <a:avLst/>
          </a:prstGeom>
          <a:solidFill>
            <a:srgbClr val="33333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latin typeface="Segoe UI Semibold" panose="020B0702040204020203" pitchFamily="34" charset="0"/>
                <a:ea typeface="Segoe UI Black" panose="020B0A02040204020203" pitchFamily="34" charset="0"/>
                <a:cs typeface="Segoe UI Semibold" panose="020B0702040204020203" pitchFamily="34" charset="0"/>
              </a:rPr>
              <a:t>Sheltered Housing</a:t>
            </a:r>
          </a:p>
        </p:txBody>
      </p:sp>
      <p:pic>
        <p:nvPicPr>
          <p:cNvPr id="8" name="Picture 7" descr="Shape&#10;&#10;Description automatically generated with medium confidence">
            <a:extLst>
              <a:ext uri="{FF2B5EF4-FFF2-40B4-BE49-F238E27FC236}">
                <a16:creationId xmlns:a16="http://schemas.microsoft.com/office/drawing/2014/main" id="{68793FFA-3C05-3E50-67F7-AFA7FC4F76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944" y="6118538"/>
            <a:ext cx="1366818" cy="380395"/>
          </a:xfrm>
          <a:prstGeom prst="rect">
            <a:avLst/>
          </a:prstGeom>
        </p:spPr>
      </p:pic>
      <p:sp>
        <p:nvSpPr>
          <p:cNvPr id="9" name="Content Placeholder 2">
            <a:extLst>
              <a:ext uri="{FF2B5EF4-FFF2-40B4-BE49-F238E27FC236}">
                <a16:creationId xmlns:a16="http://schemas.microsoft.com/office/drawing/2014/main" id="{0B8AEBA2-BC3F-2A3C-D510-8CDB74C5467C}"/>
              </a:ext>
            </a:extLst>
          </p:cNvPr>
          <p:cNvSpPr txBox="1">
            <a:spLocks/>
          </p:cNvSpPr>
          <p:nvPr/>
        </p:nvSpPr>
        <p:spPr>
          <a:xfrm>
            <a:off x="263219" y="1238205"/>
            <a:ext cx="6243907" cy="4880334"/>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Aft>
                <a:spcPts val="600"/>
              </a:spcAft>
              <a:buNone/>
            </a:pPr>
            <a:r>
              <a:rPr lang="en-GB" sz="1800">
                <a:solidFill>
                  <a:srgbClr val="333333"/>
                </a:solidFill>
                <a:latin typeface="Segoe UI Light"/>
                <a:ea typeface="Segoe UI Black"/>
                <a:cs typeface="Segoe UI Light"/>
              </a:rPr>
              <a:t>During this sprint, a live design for the Sheltered Housing web pages has been developed. The design prioritises simplicity in content editing and setup, using only CSS for styling. It also incorporates inline galleries and tables to improve both the layout and overall design.</a:t>
            </a:r>
          </a:p>
        </p:txBody>
      </p:sp>
      <p:pic>
        <p:nvPicPr>
          <p:cNvPr id="10" name="Picture 9">
            <a:extLst>
              <a:ext uri="{FF2B5EF4-FFF2-40B4-BE49-F238E27FC236}">
                <a16:creationId xmlns:a16="http://schemas.microsoft.com/office/drawing/2014/main" id="{C8F2C2B5-B471-7257-425C-CF42BCC5D7BE}"/>
              </a:ext>
            </a:extLst>
          </p:cNvPr>
          <p:cNvPicPr>
            <a:picLocks noChangeAspect="1"/>
          </p:cNvPicPr>
          <p:nvPr/>
        </p:nvPicPr>
        <p:blipFill rotWithShape="1">
          <a:blip r:embed="rId3"/>
          <a:srcRect l="14100" t="6603" r="13636" b="24977"/>
          <a:stretch/>
        </p:blipFill>
        <p:spPr>
          <a:xfrm>
            <a:off x="6847643" y="34963"/>
            <a:ext cx="5344357" cy="6823037"/>
          </a:xfrm>
          <a:prstGeom prst="rect">
            <a:avLst/>
          </a:prstGeom>
        </p:spPr>
      </p:pic>
    </p:spTree>
    <p:extLst>
      <p:ext uri="{BB962C8B-B14F-4D97-AF65-F5344CB8AC3E}">
        <p14:creationId xmlns:p14="http://schemas.microsoft.com/office/powerpoint/2010/main" val="1922735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CDE6413-7379-9BBA-7A55-D44A410E5ECB}"/>
              </a:ext>
            </a:extLst>
          </p:cNvPr>
          <p:cNvSpPr txBox="1">
            <a:spLocks/>
          </p:cNvSpPr>
          <p:nvPr/>
        </p:nvSpPr>
        <p:spPr>
          <a:xfrm>
            <a:off x="258702" y="160215"/>
            <a:ext cx="1230297" cy="5847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Sprint 45 </a:t>
            </a:r>
            <a:endParaRPr lang="en-GB" sz="1800">
              <a:solidFill>
                <a:srgbClr val="333333"/>
              </a:solidFill>
              <a:latin typeface="Segoe UI Semibold" panose="020B0702040204020203" pitchFamily="34" charset="0"/>
              <a:cs typeface="Segoe UI Semibold" panose="020B0702040204020203" pitchFamily="34" charset="0"/>
            </a:endParaRPr>
          </a:p>
        </p:txBody>
      </p:sp>
      <p:cxnSp>
        <p:nvCxnSpPr>
          <p:cNvPr id="5" name="Straight Connector 4">
            <a:extLst>
              <a:ext uri="{FF2B5EF4-FFF2-40B4-BE49-F238E27FC236}">
                <a16:creationId xmlns:a16="http://schemas.microsoft.com/office/drawing/2014/main" id="{DE20E79F-E19F-2E30-443C-DFEFD9E3099A}"/>
              </a:ext>
            </a:extLst>
          </p:cNvPr>
          <p:cNvCxnSpPr>
            <a:cxnSpLocks/>
          </p:cNvCxnSpPr>
          <p:nvPr/>
        </p:nvCxnSpPr>
        <p:spPr>
          <a:xfrm>
            <a:off x="354810" y="644745"/>
            <a:ext cx="921540" cy="0"/>
          </a:xfrm>
          <a:prstGeom prst="line">
            <a:avLst/>
          </a:prstGeom>
          <a:ln w="57150">
            <a:solidFill>
              <a:srgbClr val="333333"/>
            </a:solidFill>
          </a:ln>
        </p:spPr>
        <p:style>
          <a:lnRef idx="1">
            <a:schemeClr val="accent1"/>
          </a:lnRef>
          <a:fillRef idx="0">
            <a:schemeClr val="accent1"/>
          </a:fillRef>
          <a:effectRef idx="0">
            <a:schemeClr val="accent1"/>
          </a:effectRef>
          <a:fontRef idx="minor">
            <a:schemeClr val="tx1"/>
          </a:fontRef>
        </p:style>
      </p:cxnSp>
      <p:sp>
        <p:nvSpPr>
          <p:cNvPr id="6" name="Title 3">
            <a:extLst>
              <a:ext uri="{FF2B5EF4-FFF2-40B4-BE49-F238E27FC236}">
                <a16:creationId xmlns:a16="http://schemas.microsoft.com/office/drawing/2014/main" id="{C17F3B91-B9AC-EDE6-388C-7EACF75666A5}"/>
              </a:ext>
            </a:extLst>
          </p:cNvPr>
          <p:cNvSpPr txBox="1">
            <a:spLocks/>
          </p:cNvSpPr>
          <p:nvPr/>
        </p:nvSpPr>
        <p:spPr>
          <a:xfrm>
            <a:off x="249371" y="685382"/>
            <a:ext cx="1682062" cy="3448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panose="020B0702040204020203" pitchFamily="34" charset="0"/>
                <a:cs typeface="Segoe UI Semibold" panose="020B0702040204020203" pitchFamily="34" charset="0"/>
              </a:rPr>
              <a:t>Wireframe</a:t>
            </a:r>
          </a:p>
        </p:txBody>
      </p:sp>
      <p:sp>
        <p:nvSpPr>
          <p:cNvPr id="7" name="Rectangle 6">
            <a:extLst>
              <a:ext uri="{FF2B5EF4-FFF2-40B4-BE49-F238E27FC236}">
                <a16:creationId xmlns:a16="http://schemas.microsoft.com/office/drawing/2014/main" id="{A475A994-FD84-F263-E857-C0B9861316FC}"/>
              </a:ext>
            </a:extLst>
          </p:cNvPr>
          <p:cNvSpPr/>
          <p:nvPr/>
        </p:nvSpPr>
        <p:spPr>
          <a:xfrm>
            <a:off x="348943" y="1238205"/>
            <a:ext cx="2784873" cy="537329"/>
          </a:xfrm>
          <a:prstGeom prst="rect">
            <a:avLst/>
          </a:prstGeom>
          <a:solidFill>
            <a:srgbClr val="33333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latin typeface="Segoe UI Semibold" panose="020B0702040204020203" pitchFamily="34" charset="0"/>
                <a:ea typeface="Segoe UI Black" panose="020B0A02040204020203" pitchFamily="34" charset="0"/>
                <a:cs typeface="Segoe UI Semibold" panose="020B0702040204020203" pitchFamily="34" charset="0"/>
              </a:rPr>
              <a:t>Housing Alterations</a:t>
            </a:r>
          </a:p>
        </p:txBody>
      </p:sp>
      <p:pic>
        <p:nvPicPr>
          <p:cNvPr id="8" name="Picture 7" descr="Shape&#10;&#10;Description automatically generated with medium confidence">
            <a:extLst>
              <a:ext uri="{FF2B5EF4-FFF2-40B4-BE49-F238E27FC236}">
                <a16:creationId xmlns:a16="http://schemas.microsoft.com/office/drawing/2014/main" id="{E09A85E9-7482-4B04-9691-E3818454A3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944" y="6118538"/>
            <a:ext cx="1366818" cy="380395"/>
          </a:xfrm>
          <a:prstGeom prst="rect">
            <a:avLst/>
          </a:prstGeom>
        </p:spPr>
      </p:pic>
      <p:sp>
        <p:nvSpPr>
          <p:cNvPr id="2" name="TextBox 1">
            <a:extLst>
              <a:ext uri="{FF2B5EF4-FFF2-40B4-BE49-F238E27FC236}">
                <a16:creationId xmlns:a16="http://schemas.microsoft.com/office/drawing/2014/main" id="{677EDB7E-7805-06C6-EA45-77031114A54E}"/>
              </a:ext>
            </a:extLst>
          </p:cNvPr>
          <p:cNvSpPr txBox="1"/>
          <p:nvPr/>
        </p:nvSpPr>
        <p:spPr>
          <a:xfrm>
            <a:off x="3460702" y="1370304"/>
            <a:ext cx="8373937"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a:cs typeface="Calibri" panose="020F0502020204030204"/>
              </a:rPr>
              <a:t>Current process is done via post/email</a:t>
            </a:r>
          </a:p>
          <a:p>
            <a:pPr marL="285750" indent="-285750">
              <a:buFont typeface="Arial"/>
              <a:buChar char="•"/>
            </a:pPr>
            <a:endParaRPr lang="en-US" sz="2000">
              <a:cs typeface="Calibri" panose="020F0502020204030204"/>
            </a:endParaRPr>
          </a:p>
          <a:p>
            <a:pPr marL="285750" indent="-285750">
              <a:buFont typeface="Arial"/>
              <a:buChar char="•"/>
            </a:pPr>
            <a:r>
              <a:rPr lang="en-US" sz="2000">
                <a:cs typeface="Calibri" panose="020F0502020204030204"/>
              </a:rPr>
              <a:t>All alterations have to be approved</a:t>
            </a:r>
            <a:endParaRPr lang="en-US" sz="2000">
              <a:ea typeface="Calibri"/>
              <a:cs typeface="Calibri" panose="020F0502020204030204"/>
            </a:endParaRPr>
          </a:p>
          <a:p>
            <a:pPr marL="285750" indent="-285750">
              <a:buFont typeface="Arial"/>
              <a:buChar char="•"/>
            </a:pPr>
            <a:endParaRPr lang="en-US" sz="2000">
              <a:cs typeface="Calibri" panose="020F0502020204030204"/>
            </a:endParaRPr>
          </a:p>
          <a:p>
            <a:pPr marL="285750" indent="-285750">
              <a:buFont typeface="Arial"/>
              <a:buChar char="•"/>
            </a:pPr>
            <a:r>
              <a:rPr lang="en-US" sz="2000">
                <a:cs typeface="Calibri" panose="020F0502020204030204"/>
              </a:rPr>
              <a:t>Reduce admin burden (fast track)</a:t>
            </a:r>
            <a:br>
              <a:rPr lang="en-US" sz="2000">
                <a:cs typeface="Calibri" panose="020F0502020204030204"/>
              </a:rPr>
            </a:br>
            <a:endParaRPr lang="en-US" sz="2000">
              <a:cs typeface="Calibri" panose="020F0502020204030204"/>
            </a:endParaRPr>
          </a:p>
          <a:p>
            <a:pPr marL="285750" indent="-285750">
              <a:buFont typeface="Arial"/>
              <a:buChar char="•"/>
            </a:pPr>
            <a:r>
              <a:rPr lang="en-US" sz="2000">
                <a:cs typeface="Calibri" panose="020F0502020204030204"/>
              </a:rPr>
              <a:t>Reduce </a:t>
            </a:r>
            <a:r>
              <a:rPr lang="en-US" sz="2000" err="1">
                <a:cs typeface="Calibri" panose="020F0502020204030204"/>
              </a:rPr>
              <a:t>unauthorised</a:t>
            </a:r>
            <a:r>
              <a:rPr lang="en-US" sz="2000">
                <a:cs typeface="Calibri" panose="020F0502020204030204"/>
              </a:rPr>
              <a:t> alterations (slow response is often taken as agreement)</a:t>
            </a:r>
            <a:br>
              <a:rPr lang="en-US" sz="2000">
                <a:cs typeface="Calibri" panose="020F0502020204030204"/>
              </a:rPr>
            </a:br>
            <a:endParaRPr lang="en-US" sz="2000">
              <a:cs typeface="Calibri" panose="020F0502020204030204"/>
            </a:endParaRPr>
          </a:p>
          <a:p>
            <a:pPr marL="285750" indent="-285750">
              <a:buFont typeface="Arial"/>
              <a:buChar char="•"/>
            </a:pPr>
            <a:r>
              <a:rPr lang="en-US" sz="2000">
                <a:cs typeface="Calibri" panose="020F0502020204030204"/>
              </a:rPr>
              <a:t>Keeps a record of requests</a:t>
            </a:r>
            <a:br>
              <a:rPr lang="en-US" sz="2000">
                <a:cs typeface="Calibri" panose="020F0502020204030204"/>
              </a:rPr>
            </a:br>
            <a:endParaRPr lang="en-US" sz="2000">
              <a:cs typeface="Calibri" panose="020F0502020204030204"/>
            </a:endParaRPr>
          </a:p>
          <a:p>
            <a:pPr marL="285750" indent="-285750">
              <a:buFont typeface="Arial"/>
              <a:buChar char="•"/>
            </a:pPr>
            <a:r>
              <a:rPr lang="en-US" sz="2000">
                <a:cs typeface="Calibri" panose="020F0502020204030204"/>
              </a:rPr>
              <a:t>Eight case types</a:t>
            </a:r>
            <a:br>
              <a:rPr lang="en-US" sz="2000">
                <a:cs typeface="Calibri" panose="020F0502020204030204"/>
              </a:rPr>
            </a:br>
            <a:endParaRPr lang="en-US" sz="2000">
              <a:cs typeface="Calibri" panose="020F0502020204030204"/>
            </a:endParaRPr>
          </a:p>
          <a:p>
            <a:pPr marL="285750" indent="-285750">
              <a:buFont typeface="Arial"/>
              <a:buChar char="•"/>
            </a:pPr>
            <a:r>
              <a:rPr lang="en-US" sz="2000">
                <a:cs typeface="Calibri" panose="020F0502020204030204"/>
              </a:rPr>
              <a:t>Integrates with NEC (APIs now functioning)</a:t>
            </a:r>
            <a:endParaRPr lang="en-US" sz="2000">
              <a:ea typeface="Calibri"/>
              <a:cs typeface="Calibri" panose="020F0502020204030204"/>
            </a:endParaRPr>
          </a:p>
        </p:txBody>
      </p:sp>
    </p:spTree>
    <p:extLst>
      <p:ext uri="{BB962C8B-B14F-4D97-AF65-F5344CB8AC3E}">
        <p14:creationId xmlns:p14="http://schemas.microsoft.com/office/powerpoint/2010/main" val="4223505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CDE6413-7379-9BBA-7A55-D44A410E5ECB}"/>
              </a:ext>
            </a:extLst>
          </p:cNvPr>
          <p:cNvSpPr txBox="1">
            <a:spLocks/>
          </p:cNvSpPr>
          <p:nvPr/>
        </p:nvSpPr>
        <p:spPr>
          <a:xfrm>
            <a:off x="258702" y="160215"/>
            <a:ext cx="1230297" cy="5847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Sprint 45 </a:t>
            </a:r>
            <a:endParaRPr lang="en-GB" sz="1800">
              <a:solidFill>
                <a:srgbClr val="333333"/>
              </a:solidFill>
              <a:latin typeface="Segoe UI Semibold" panose="020B0702040204020203" pitchFamily="34" charset="0"/>
              <a:cs typeface="Segoe UI Semibold" panose="020B0702040204020203" pitchFamily="34" charset="0"/>
            </a:endParaRPr>
          </a:p>
        </p:txBody>
      </p:sp>
      <p:cxnSp>
        <p:nvCxnSpPr>
          <p:cNvPr id="5" name="Straight Connector 4">
            <a:extLst>
              <a:ext uri="{FF2B5EF4-FFF2-40B4-BE49-F238E27FC236}">
                <a16:creationId xmlns:a16="http://schemas.microsoft.com/office/drawing/2014/main" id="{DE20E79F-E19F-2E30-443C-DFEFD9E3099A}"/>
              </a:ext>
            </a:extLst>
          </p:cNvPr>
          <p:cNvCxnSpPr>
            <a:cxnSpLocks/>
          </p:cNvCxnSpPr>
          <p:nvPr/>
        </p:nvCxnSpPr>
        <p:spPr>
          <a:xfrm>
            <a:off x="354810" y="644745"/>
            <a:ext cx="921540" cy="0"/>
          </a:xfrm>
          <a:prstGeom prst="line">
            <a:avLst/>
          </a:prstGeom>
          <a:ln w="57150">
            <a:solidFill>
              <a:srgbClr val="333333"/>
            </a:solidFill>
          </a:ln>
        </p:spPr>
        <p:style>
          <a:lnRef idx="1">
            <a:schemeClr val="accent1"/>
          </a:lnRef>
          <a:fillRef idx="0">
            <a:schemeClr val="accent1"/>
          </a:fillRef>
          <a:effectRef idx="0">
            <a:schemeClr val="accent1"/>
          </a:effectRef>
          <a:fontRef idx="minor">
            <a:schemeClr val="tx1"/>
          </a:fontRef>
        </p:style>
      </p:cxnSp>
      <p:sp>
        <p:nvSpPr>
          <p:cNvPr id="6" name="Title 3">
            <a:extLst>
              <a:ext uri="{FF2B5EF4-FFF2-40B4-BE49-F238E27FC236}">
                <a16:creationId xmlns:a16="http://schemas.microsoft.com/office/drawing/2014/main" id="{C17F3B91-B9AC-EDE6-388C-7EACF75666A5}"/>
              </a:ext>
            </a:extLst>
          </p:cNvPr>
          <p:cNvSpPr txBox="1">
            <a:spLocks/>
          </p:cNvSpPr>
          <p:nvPr/>
        </p:nvSpPr>
        <p:spPr>
          <a:xfrm>
            <a:off x="249371" y="685382"/>
            <a:ext cx="1682062" cy="3448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panose="020B0702040204020203" pitchFamily="34" charset="0"/>
                <a:cs typeface="Segoe UI Semibold" panose="020B0702040204020203" pitchFamily="34" charset="0"/>
              </a:rPr>
              <a:t>Wireframe</a:t>
            </a:r>
          </a:p>
        </p:txBody>
      </p:sp>
      <p:sp>
        <p:nvSpPr>
          <p:cNvPr id="7" name="Rectangle 6">
            <a:extLst>
              <a:ext uri="{FF2B5EF4-FFF2-40B4-BE49-F238E27FC236}">
                <a16:creationId xmlns:a16="http://schemas.microsoft.com/office/drawing/2014/main" id="{A475A994-FD84-F263-E857-C0B9861316FC}"/>
              </a:ext>
            </a:extLst>
          </p:cNvPr>
          <p:cNvSpPr/>
          <p:nvPr/>
        </p:nvSpPr>
        <p:spPr>
          <a:xfrm>
            <a:off x="348943" y="1238205"/>
            <a:ext cx="2784873" cy="537329"/>
          </a:xfrm>
          <a:prstGeom prst="rect">
            <a:avLst/>
          </a:prstGeom>
          <a:solidFill>
            <a:srgbClr val="33333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latin typeface="Segoe UI Semibold" panose="020B0702040204020203" pitchFamily="34" charset="0"/>
                <a:ea typeface="Segoe UI Black" panose="020B0A02040204020203" pitchFamily="34" charset="0"/>
                <a:cs typeface="Segoe UI Semibold" panose="020B0702040204020203" pitchFamily="34" charset="0"/>
              </a:rPr>
              <a:t>Housing Alterations</a:t>
            </a:r>
          </a:p>
        </p:txBody>
      </p:sp>
      <p:pic>
        <p:nvPicPr>
          <p:cNvPr id="8" name="Picture 7" descr="Shape&#10;&#10;Description automatically generated with medium confidence">
            <a:extLst>
              <a:ext uri="{FF2B5EF4-FFF2-40B4-BE49-F238E27FC236}">
                <a16:creationId xmlns:a16="http://schemas.microsoft.com/office/drawing/2014/main" id="{E09A85E9-7482-4B04-9691-E3818454A3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944" y="6118538"/>
            <a:ext cx="1366818" cy="380395"/>
          </a:xfrm>
          <a:prstGeom prst="rect">
            <a:avLst/>
          </a:prstGeom>
        </p:spPr>
      </p:pic>
      <p:sp>
        <p:nvSpPr>
          <p:cNvPr id="2" name="TextBox 1">
            <a:extLst>
              <a:ext uri="{FF2B5EF4-FFF2-40B4-BE49-F238E27FC236}">
                <a16:creationId xmlns:a16="http://schemas.microsoft.com/office/drawing/2014/main" id="{677EDB7E-7805-06C6-EA45-77031114A54E}"/>
              </a:ext>
            </a:extLst>
          </p:cNvPr>
          <p:cNvSpPr txBox="1"/>
          <p:nvPr/>
        </p:nvSpPr>
        <p:spPr>
          <a:xfrm>
            <a:off x="356259" y="1840674"/>
            <a:ext cx="478971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cs typeface="Calibri" panose="020F0502020204030204"/>
              </a:rPr>
              <a:t>What you'll need</a:t>
            </a:r>
          </a:p>
          <a:p>
            <a:pPr marL="285750" indent="-285750">
              <a:buFont typeface="Arial"/>
              <a:buChar char="•"/>
            </a:pPr>
            <a:r>
              <a:rPr lang="en-US">
                <a:cs typeface="Calibri" panose="020F0502020204030204"/>
              </a:rPr>
              <a:t>Customer journey types</a:t>
            </a:r>
          </a:p>
          <a:p>
            <a:pPr marL="285750" indent="-285750">
              <a:buFont typeface="Arial"/>
              <a:buChar char="•"/>
            </a:pPr>
            <a:r>
              <a:rPr lang="en-US">
                <a:cs typeface="Calibri" panose="020F0502020204030204"/>
              </a:rPr>
              <a:t>Showing fast-track secure flat type</a:t>
            </a:r>
          </a:p>
        </p:txBody>
      </p:sp>
      <p:pic>
        <p:nvPicPr>
          <p:cNvPr id="3" name="Picture 2" descr="A screenshot of a computer&#10;&#10;Description automatically generated">
            <a:extLst>
              <a:ext uri="{FF2B5EF4-FFF2-40B4-BE49-F238E27FC236}">
                <a16:creationId xmlns:a16="http://schemas.microsoft.com/office/drawing/2014/main" id="{D8E73D1D-9611-C37E-B3D7-073BB1910208}"/>
              </a:ext>
            </a:extLst>
          </p:cNvPr>
          <p:cNvPicPr>
            <a:picLocks noChangeAspect="1"/>
          </p:cNvPicPr>
          <p:nvPr/>
        </p:nvPicPr>
        <p:blipFill>
          <a:blip r:embed="rId3"/>
          <a:stretch>
            <a:fillRect/>
          </a:stretch>
        </p:blipFill>
        <p:spPr>
          <a:xfrm>
            <a:off x="4366288" y="0"/>
            <a:ext cx="7892878" cy="6858000"/>
          </a:xfrm>
          <a:prstGeom prst="rect">
            <a:avLst/>
          </a:prstGeom>
        </p:spPr>
      </p:pic>
    </p:spTree>
    <p:extLst>
      <p:ext uri="{BB962C8B-B14F-4D97-AF65-F5344CB8AC3E}">
        <p14:creationId xmlns:p14="http://schemas.microsoft.com/office/powerpoint/2010/main" val="2487469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CDE6413-7379-9BBA-7A55-D44A410E5ECB}"/>
              </a:ext>
            </a:extLst>
          </p:cNvPr>
          <p:cNvSpPr txBox="1">
            <a:spLocks/>
          </p:cNvSpPr>
          <p:nvPr/>
        </p:nvSpPr>
        <p:spPr>
          <a:xfrm>
            <a:off x="258702" y="160215"/>
            <a:ext cx="1230297" cy="5847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Sprint 45 </a:t>
            </a:r>
            <a:endParaRPr lang="en-GB" sz="1800">
              <a:solidFill>
                <a:srgbClr val="333333"/>
              </a:solidFill>
              <a:latin typeface="Segoe UI Semibold" panose="020B0702040204020203" pitchFamily="34" charset="0"/>
              <a:cs typeface="Segoe UI Semibold" panose="020B0702040204020203" pitchFamily="34" charset="0"/>
            </a:endParaRPr>
          </a:p>
        </p:txBody>
      </p:sp>
      <p:cxnSp>
        <p:nvCxnSpPr>
          <p:cNvPr id="5" name="Straight Connector 4">
            <a:extLst>
              <a:ext uri="{FF2B5EF4-FFF2-40B4-BE49-F238E27FC236}">
                <a16:creationId xmlns:a16="http://schemas.microsoft.com/office/drawing/2014/main" id="{DE20E79F-E19F-2E30-443C-DFEFD9E3099A}"/>
              </a:ext>
            </a:extLst>
          </p:cNvPr>
          <p:cNvCxnSpPr>
            <a:cxnSpLocks/>
          </p:cNvCxnSpPr>
          <p:nvPr/>
        </p:nvCxnSpPr>
        <p:spPr>
          <a:xfrm>
            <a:off x="354810" y="644745"/>
            <a:ext cx="921540" cy="0"/>
          </a:xfrm>
          <a:prstGeom prst="line">
            <a:avLst/>
          </a:prstGeom>
          <a:ln w="57150">
            <a:solidFill>
              <a:srgbClr val="333333"/>
            </a:solidFill>
          </a:ln>
        </p:spPr>
        <p:style>
          <a:lnRef idx="1">
            <a:schemeClr val="accent1"/>
          </a:lnRef>
          <a:fillRef idx="0">
            <a:schemeClr val="accent1"/>
          </a:fillRef>
          <a:effectRef idx="0">
            <a:schemeClr val="accent1"/>
          </a:effectRef>
          <a:fontRef idx="minor">
            <a:schemeClr val="tx1"/>
          </a:fontRef>
        </p:style>
      </p:cxnSp>
      <p:sp>
        <p:nvSpPr>
          <p:cNvPr id="6" name="Title 3">
            <a:extLst>
              <a:ext uri="{FF2B5EF4-FFF2-40B4-BE49-F238E27FC236}">
                <a16:creationId xmlns:a16="http://schemas.microsoft.com/office/drawing/2014/main" id="{C17F3B91-B9AC-EDE6-388C-7EACF75666A5}"/>
              </a:ext>
            </a:extLst>
          </p:cNvPr>
          <p:cNvSpPr txBox="1">
            <a:spLocks/>
          </p:cNvSpPr>
          <p:nvPr/>
        </p:nvSpPr>
        <p:spPr>
          <a:xfrm>
            <a:off x="249371" y="685382"/>
            <a:ext cx="1682062" cy="3448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panose="020B0702040204020203" pitchFamily="34" charset="0"/>
                <a:cs typeface="Segoe UI Semibold" panose="020B0702040204020203" pitchFamily="34" charset="0"/>
              </a:rPr>
              <a:t>Wireframe</a:t>
            </a:r>
          </a:p>
        </p:txBody>
      </p:sp>
      <p:sp>
        <p:nvSpPr>
          <p:cNvPr id="7" name="Rectangle 6">
            <a:extLst>
              <a:ext uri="{FF2B5EF4-FFF2-40B4-BE49-F238E27FC236}">
                <a16:creationId xmlns:a16="http://schemas.microsoft.com/office/drawing/2014/main" id="{A475A994-FD84-F263-E857-C0B9861316FC}"/>
              </a:ext>
            </a:extLst>
          </p:cNvPr>
          <p:cNvSpPr/>
          <p:nvPr/>
        </p:nvSpPr>
        <p:spPr>
          <a:xfrm>
            <a:off x="348943" y="1238205"/>
            <a:ext cx="2784873" cy="537329"/>
          </a:xfrm>
          <a:prstGeom prst="rect">
            <a:avLst/>
          </a:prstGeom>
          <a:solidFill>
            <a:srgbClr val="33333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latin typeface="Segoe UI Semibold" panose="020B0702040204020203" pitchFamily="34" charset="0"/>
                <a:ea typeface="Segoe UI Black" panose="020B0A02040204020203" pitchFamily="34" charset="0"/>
                <a:cs typeface="Segoe UI Semibold" panose="020B0702040204020203" pitchFamily="34" charset="0"/>
              </a:rPr>
              <a:t>Housing Alterations</a:t>
            </a:r>
          </a:p>
        </p:txBody>
      </p:sp>
      <p:pic>
        <p:nvPicPr>
          <p:cNvPr id="8" name="Picture 7" descr="Shape&#10;&#10;Description automatically generated with medium confidence">
            <a:extLst>
              <a:ext uri="{FF2B5EF4-FFF2-40B4-BE49-F238E27FC236}">
                <a16:creationId xmlns:a16="http://schemas.microsoft.com/office/drawing/2014/main" id="{E09A85E9-7482-4B04-9691-E3818454A3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944" y="6118538"/>
            <a:ext cx="1366818" cy="380395"/>
          </a:xfrm>
          <a:prstGeom prst="rect">
            <a:avLst/>
          </a:prstGeom>
        </p:spPr>
      </p:pic>
      <p:sp>
        <p:nvSpPr>
          <p:cNvPr id="2" name="TextBox 1">
            <a:extLst>
              <a:ext uri="{FF2B5EF4-FFF2-40B4-BE49-F238E27FC236}">
                <a16:creationId xmlns:a16="http://schemas.microsoft.com/office/drawing/2014/main" id="{677EDB7E-7805-06C6-EA45-77031114A54E}"/>
              </a:ext>
            </a:extLst>
          </p:cNvPr>
          <p:cNvSpPr txBox="1"/>
          <p:nvPr/>
        </p:nvSpPr>
        <p:spPr>
          <a:xfrm>
            <a:off x="346363" y="1840674"/>
            <a:ext cx="319644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cs typeface="Calibri" panose="020F0502020204030204"/>
              </a:rPr>
              <a:t>NEC integration tells form which journey they are on</a:t>
            </a:r>
          </a:p>
        </p:txBody>
      </p:sp>
      <p:pic>
        <p:nvPicPr>
          <p:cNvPr id="9" name="Picture 8" descr="A screenshot of a computer&#10;&#10;Description automatically generated">
            <a:extLst>
              <a:ext uri="{FF2B5EF4-FFF2-40B4-BE49-F238E27FC236}">
                <a16:creationId xmlns:a16="http://schemas.microsoft.com/office/drawing/2014/main" id="{4E92AAE8-9633-9D54-0A9E-022431E90158}"/>
              </a:ext>
            </a:extLst>
          </p:cNvPr>
          <p:cNvPicPr>
            <a:picLocks noChangeAspect="1"/>
          </p:cNvPicPr>
          <p:nvPr/>
        </p:nvPicPr>
        <p:blipFill>
          <a:blip r:embed="rId3"/>
          <a:stretch>
            <a:fillRect/>
          </a:stretch>
        </p:blipFill>
        <p:spPr>
          <a:xfrm>
            <a:off x="4431843" y="0"/>
            <a:ext cx="7761767" cy="6858000"/>
          </a:xfrm>
          <a:prstGeom prst="rect">
            <a:avLst/>
          </a:prstGeom>
        </p:spPr>
      </p:pic>
    </p:spTree>
    <p:extLst>
      <p:ext uri="{BB962C8B-B14F-4D97-AF65-F5344CB8AC3E}">
        <p14:creationId xmlns:p14="http://schemas.microsoft.com/office/powerpoint/2010/main" val="1307220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8e648f4-8199-4cf4-a3ba-75450ed0a186" xsi:nil="true"/>
    <lcf76f155ced4ddcb4097134ff3c332f xmlns="a9b14026-4734-489e-8f15-b25a46bca782">
      <Terms xmlns="http://schemas.microsoft.com/office/infopath/2007/PartnerControls"/>
    </lcf76f155ced4ddcb4097134ff3c332f>
    <SharedWithUsers xmlns="c8e648f4-8199-4cf4-a3ba-75450ed0a186">
      <UserInfo>
        <DisplayName>Helen Sutton</DisplayName>
        <AccountId>511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BFD04E57C2B0F4F8F7471857284E91D" ma:contentTypeVersion="18" ma:contentTypeDescription="Create a new document." ma:contentTypeScope="" ma:versionID="9550274c05c71c96d925dbe2a6a36f63">
  <xsd:schema xmlns:xsd="http://www.w3.org/2001/XMLSchema" xmlns:xs="http://www.w3.org/2001/XMLSchema" xmlns:p="http://schemas.microsoft.com/office/2006/metadata/properties" xmlns:ns2="a9b14026-4734-489e-8f15-b25a46bca782" xmlns:ns3="c8e648f4-8199-4cf4-a3ba-75450ed0a186" targetNamespace="http://schemas.microsoft.com/office/2006/metadata/properties" ma:root="true" ma:fieldsID="4993c296f0b91e50b111f37772f425d0" ns2:_="" ns3:_="">
    <xsd:import namespace="a9b14026-4734-489e-8f15-b25a46bca782"/>
    <xsd:import namespace="c8e648f4-8199-4cf4-a3ba-75450ed0a18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b14026-4734-489e-8f15-b25a46bca7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063525b-ecaa-4c61-9707-36b32d00056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e648f4-8199-4cf4-a3ba-75450ed0a18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8e21397-129c-4e2e-ad99-3b5afbbdc85e}" ma:internalName="TaxCatchAll" ma:showField="CatchAllData" ma:web="c8e648f4-8199-4cf4-a3ba-75450ed0a1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FB1A40-D5CA-4E52-8B07-0406F509CBE3}">
  <ds:schemaRefs>
    <ds:schemaRef ds:uri="a9b14026-4734-489e-8f15-b25a46bca782"/>
    <ds:schemaRef ds:uri="c8e648f4-8199-4cf4-a3ba-75450ed0a18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D896BF4-6ABA-4687-A0BB-11D41C163196}">
  <ds:schemaRefs>
    <ds:schemaRef ds:uri="a9b14026-4734-489e-8f15-b25a46bca782"/>
    <ds:schemaRef ds:uri="c8e648f4-8199-4cf4-a3ba-75450ed0a18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3C684CD-CE7E-4F99-8D94-D7E96E4025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21</Slides>
  <Notes>7</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Sprint 45 Show and Tell 21 August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Suffolk Design Patterns</dc:title>
  <dc:creator>Andy Tipp</dc:creator>
  <cp:revision>2</cp:revision>
  <cp:lastPrinted>2024-02-21T12:46:52Z</cp:lastPrinted>
  <dcterms:created xsi:type="dcterms:W3CDTF">2022-01-17T11:39:30Z</dcterms:created>
  <dcterms:modified xsi:type="dcterms:W3CDTF">2024-08-21T14:34:58Z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0x010100EBFD04E57C2B0F4F8F7471857284E91D</vt:lpwstr>
  </property>
  <property fmtid="{D5CDD505-2E9C-101B-9397-08002B2CF9AE}" pid="3" name="TaxKeyword">
    <vt:lpwstr/>
  </property>
  <property fmtid="{D5CDD505-2E9C-101B-9397-08002B2CF9AE}" pid="4" name="MediaServiceImageTags">
    <vt:lpwstr/>
  </property>
</Properties>
</file>