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07" r:id="rId5"/>
    <p:sldId id="560" r:id="rId6"/>
    <p:sldId id="530" r:id="rId7"/>
    <p:sldId id="561" r:id="rId8"/>
    <p:sldId id="612" r:id="rId9"/>
    <p:sldId id="562" r:id="rId10"/>
    <p:sldId id="542" r:id="rId11"/>
    <p:sldId id="605" r:id="rId12"/>
    <p:sldId id="610" r:id="rId13"/>
    <p:sldId id="571" r:id="rId14"/>
    <p:sldId id="606" r:id="rId15"/>
    <p:sldId id="611" r:id="rId16"/>
    <p:sldId id="608" r:id="rId17"/>
    <p:sldId id="609" r:id="rId18"/>
    <p:sldId id="604" r:id="rId19"/>
    <p:sldId id="602" r:id="rId20"/>
    <p:sldId id="567" r:id="rId21"/>
    <p:sldId id="326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B6B89-1D52-9D00-280F-4304858425ED}" v="102" dt="2024-08-27T16:05:57.091"/>
    <p1510:client id="{2EC8B778-4D9A-48FB-4974-6E498C8FBB84}" v="179" dt="2024-08-27T16:07:57.680"/>
    <p1510:client id="{3B81D5FD-A105-D982-929A-BABB798F872C}" v="46" dt="2024-08-28T12:08:30.298"/>
    <p1510:client id="{ECDB1A18-563A-4F41-8A58-7AED30EBE489}" v="5" dt="2024-08-28T13:45:31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eplan.org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links/3FAJiUVvvi?ctid=09fbb979-4317-4d21-9cb6-e58811169cd8&amp;pbi_source=linkShare&amp;bookmarkGuid=fdff23d6-a66d-4826-aa08-060c1a0af0b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dev.gosshosted.com/article/12707/Join-the-alternative-education-provision-regist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Sprint 46</a:t>
            </a:r>
            <a:br>
              <a:rPr lang="en-GB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 dirty="0">
                <a:latin typeface="Segoe UI Semibold"/>
                <a:cs typeface="Segoe UI Semibold"/>
              </a:rPr>
            </a:br>
            <a:r>
              <a:rPr lang="en-GB" sz="2800" dirty="0">
                <a:solidFill>
                  <a:srgbClr val="FFFFFF"/>
                </a:solidFill>
                <a:latin typeface="Segoe UI Semibold"/>
                <a:cs typeface="Segoe UI Semibold"/>
              </a:rPr>
              <a:t> 28 August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Segoe UI"/>
                <a:cs typeface="Segoe UI"/>
              </a:rPr>
              <a:t>Customer Experience and Digital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79899"/>
            <a:ext cx="2802629" cy="124979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/>
                <a:cs typeface="Segoe UI Light"/>
              </a:rPr>
              <a:t>Wireframe for overpayment payment arrangement</a:t>
            </a:r>
          </a:p>
          <a:p>
            <a:pPr algn="ctr"/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FDF70-4696-23D7-45A6-7E9607134A09}"/>
              </a:ext>
            </a:extLst>
          </p:cNvPr>
          <p:cNvSpPr txBox="1"/>
          <p:nvPr/>
        </p:nvSpPr>
        <p:spPr>
          <a:xfrm>
            <a:off x="438150" y="1333500"/>
            <a:ext cx="49720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ea typeface="+mn-lt"/>
                <a:cs typeface="+mn-lt"/>
              </a:rPr>
              <a:t>Created a wireframe for the benefit overpayment payment arrangement process</a:t>
            </a:r>
            <a:endParaRPr lang="en-US" dirty="0">
              <a:latin typeface="Segoe UI Light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cs typeface="Arial"/>
              </a:rPr>
              <a:t>Customers will be able to propose a payment arrangement using this form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6717E60-EB7E-84F8-A92D-37D9F95B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1" y="2571750"/>
            <a:ext cx="5765212" cy="410527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0397B81-C964-BAA2-A4C1-930CA8284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08" y="200025"/>
            <a:ext cx="6297985" cy="57150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18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Segoe UI"/>
                <a:cs typeface="Segoe UI"/>
              </a:rPr>
              <a:t>Other </a:t>
            </a:r>
            <a:r>
              <a:rPr lang="en-GB" sz="4000">
                <a:solidFill>
                  <a:schemeClr val="bg1"/>
                </a:solidFill>
                <a:latin typeface="Segoe UI"/>
                <a:cs typeface="Segoe UI"/>
              </a:rPr>
              <a:t>services</a:t>
            </a: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79899"/>
            <a:ext cx="2802629" cy="124979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/>
                <a:cs typeface="Segoe UI Light"/>
              </a:rPr>
              <a:t>New section for the Local Nature Recovery Strategy website</a:t>
            </a:r>
          </a:p>
          <a:p>
            <a:pPr algn="ctr"/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FDF70-4696-23D7-45A6-7E9607134A09}"/>
              </a:ext>
            </a:extLst>
          </p:cNvPr>
          <p:cNvSpPr txBox="1"/>
          <p:nvPr/>
        </p:nvSpPr>
        <p:spPr>
          <a:xfrm>
            <a:off x="438150" y="1543050"/>
            <a:ext cx="49720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ea typeface="+mn-lt"/>
                <a:cs typeface="+mn-lt"/>
              </a:rPr>
              <a:t>Created a new section, 'Strategy area description' on </a:t>
            </a:r>
            <a:r>
              <a:rPr lang="en-US" dirty="0">
                <a:latin typeface="Segoe UI Light"/>
                <a:ea typeface="+mn-lt"/>
                <a:cs typeface="+mn-lt"/>
                <a:hlinkClick r:id="rId3"/>
              </a:rPr>
              <a:t>natureplan.org.uk</a:t>
            </a:r>
            <a:endParaRPr lang="en-US" dirty="0">
              <a:latin typeface="Segoe UI Light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cs typeface="Arial"/>
              </a:rPr>
              <a:t>This is a large document describing the area that </a:t>
            </a:r>
            <a:r>
              <a:rPr lang="en-US">
                <a:latin typeface="Segoe UI Light"/>
                <a:cs typeface="Arial"/>
              </a:rPr>
              <a:t>the strategy covers</a:t>
            </a:r>
          </a:p>
        </p:txBody>
      </p:sp>
      <p:pic>
        <p:nvPicPr>
          <p:cNvPr id="3" name="Picture 2" descr="A screenshot of a strategy description&#10;&#10;Description automatically generated">
            <a:extLst>
              <a:ext uri="{FF2B5EF4-FFF2-40B4-BE49-F238E27FC236}">
                <a16:creationId xmlns:a16="http://schemas.microsoft.com/office/drawing/2014/main" id="{0287CC57-2E7C-6232-1D62-34CB801B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494" y="76200"/>
            <a:ext cx="6262861" cy="612457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217E5-97DD-9B92-7B87-10CB9BE30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8" y="3228975"/>
            <a:ext cx="4581525" cy="22860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9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79899"/>
            <a:ext cx="2802629" cy="124979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/>
                <a:cs typeface="Segoe UI Light"/>
              </a:rPr>
              <a:t>MEWP case management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FDF70-4696-23D7-45A6-7E9607134A09}"/>
              </a:ext>
            </a:extLst>
          </p:cNvPr>
          <p:cNvSpPr txBox="1"/>
          <p:nvPr/>
        </p:nvSpPr>
        <p:spPr>
          <a:xfrm>
            <a:off x="380423" y="1543050"/>
            <a:ext cx="313632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ea typeface="+mn-lt"/>
                <a:cs typeface="+mn-lt"/>
              </a:rPr>
              <a:t>Mapped out case management for Mobile Elevated Working Platform new digital process </a:t>
            </a:r>
            <a:endParaRPr lang="en-US" dirty="0">
              <a:latin typeface="Segoe UI Light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 dirty="0">
              <a:latin typeface="Segoe UI Light"/>
              <a:cs typeface="Arial"/>
            </a:endParaRPr>
          </a:p>
        </p:txBody>
      </p:sp>
      <p:pic>
        <p:nvPicPr>
          <p:cNvPr id="4" name="Picture 3" descr="A diagram of a work flow&#10;&#10;Description automatically generated">
            <a:extLst>
              <a:ext uri="{FF2B5EF4-FFF2-40B4-BE49-F238E27FC236}">
                <a16:creationId xmlns:a16="http://schemas.microsoft.com/office/drawing/2014/main" id="{7E0904C8-C187-66C4-BDBB-822D2F93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79" y="415636"/>
            <a:ext cx="8182512" cy="51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Segoe UI"/>
                <a:cs typeface="Segoe UI"/>
              </a:rPr>
              <a:t>What’s next?</a:t>
            </a:r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0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59382" y="434451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Sprint 48 </a:t>
            </a:r>
            <a:endParaRPr lang="en-US" b="1" dirty="0">
              <a:ea typeface="Calibri"/>
              <a:cs typeface="Calibri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BDCC4-D8F8-061E-28F5-3288260363FF}"/>
              </a:ext>
            </a:extLst>
          </p:cNvPr>
          <p:cNvSpPr txBox="1"/>
          <p:nvPr/>
        </p:nvSpPr>
        <p:spPr>
          <a:xfrm>
            <a:off x="355308" y="1344448"/>
            <a:ext cx="1148050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SENCo</a:t>
            </a:r>
            <a:r>
              <a:rPr lang="en-US" dirty="0">
                <a:ea typeface="Calibri" panose="020F0502020204030204"/>
                <a:cs typeface="Calibri" panose="020F0502020204030204"/>
              </a:rPr>
              <a:t> Newsletter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Overpayment payment arrangement build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Finalise</a:t>
            </a:r>
            <a:r>
              <a:rPr lang="en-US">
                <a:ea typeface="Calibri" panose="020F0502020204030204"/>
                <a:cs typeface="Calibri" panose="020F0502020204030204"/>
              </a:rPr>
              <a:t> details for MEWP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625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>
                <a:solidFill>
                  <a:schemeClr val="bg1"/>
                </a:solidFill>
                <a:latin typeface="Segoe UI"/>
                <a:cs typeface="Segoe UI"/>
              </a:rPr>
              <a:t>Deployments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C3A140-E90A-A004-E4F7-B99B9996FB46}"/>
              </a:ext>
            </a:extLst>
          </p:cNvPr>
          <p:cNvSpPr/>
          <p:nvPr/>
        </p:nvSpPr>
        <p:spPr>
          <a:xfrm>
            <a:off x="365110" y="274971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Sprint 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D6B03-B045-1AAD-A02D-64C0AC3920C6}"/>
              </a:ext>
            </a:extLst>
          </p:cNvPr>
          <p:cNvSpPr txBox="1"/>
          <p:nvPr/>
        </p:nvSpPr>
        <p:spPr>
          <a:xfrm>
            <a:off x="366897" y="1115397"/>
            <a:ext cx="70751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b="0" i="0" dirty="0">
                <a:solidFill>
                  <a:srgbClr val="6B778C"/>
                </a:solidFill>
                <a:effectLst/>
                <a:highlight>
                  <a:srgbClr val="FFFFFF"/>
                </a:highlight>
                <a:latin typeface="-apple-system"/>
              </a:rPr>
              <a:t>Complete qualitative analysis of preferred billing method survey results. </a:t>
            </a:r>
          </a:p>
          <a:p>
            <a:pPr marL="342900" indent="-342900">
              <a:buAutoNum type="arabicPeriod"/>
            </a:pPr>
            <a:r>
              <a:rPr lang="en-GB" b="0" i="0" dirty="0">
                <a:solidFill>
                  <a:srgbClr val="6B778C"/>
                </a:solidFill>
                <a:effectLst/>
                <a:highlight>
                  <a:srgbClr val="FFFFFF"/>
                </a:highlight>
                <a:latin typeface="-apple-system"/>
              </a:rPr>
              <a:t>Update schools content for new term starting</a:t>
            </a:r>
            <a:endParaRPr lang="en-US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268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1953087"/>
            <a:ext cx="5589036" cy="286400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755990"/>
            <a:ext cx="5075853" cy="17217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Segoe UI"/>
                <a:cs typeface="Segoe UI"/>
              </a:rPr>
              <a:t>Sprint goal 1 – </a:t>
            </a:r>
            <a:r>
              <a:rPr lang="en-US" sz="4000" dirty="0">
                <a:solidFill>
                  <a:schemeClr val="bg1"/>
                </a:solidFill>
                <a:latin typeface="Segoe UI Light"/>
                <a:cs typeface="Segoe UI Light"/>
              </a:rPr>
              <a:t>Complete qualitative analysis of preferred billing method survey results</a:t>
            </a: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625712" y="424206"/>
            <a:ext cx="2802629" cy="122548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800" dirty="0">
                <a:solidFill>
                  <a:schemeClr val="bg1"/>
                </a:solidFill>
                <a:latin typeface="Segoe UI Light"/>
                <a:cs typeface="Segoe UI Light"/>
              </a:rPr>
              <a:t>Complete qualitative analysis of preferred billing method survey results</a:t>
            </a:r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75" y="61947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E2073A-9FA3-F0AC-DBC2-F540534B43C5}"/>
              </a:ext>
            </a:extLst>
          </p:cNvPr>
          <p:cNvSpPr txBox="1"/>
          <p:nvPr/>
        </p:nvSpPr>
        <p:spPr>
          <a:xfrm>
            <a:off x="625712" y="2056686"/>
            <a:ext cx="11153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Recap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Council Tax billing survey completed recently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Primary aim to understand how residents want to receive their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800+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For first choice preference, 49% said post, 34% said email and 17% said online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473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625712" y="424206"/>
            <a:ext cx="2802629" cy="122548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800" dirty="0">
                <a:solidFill>
                  <a:schemeClr val="bg1"/>
                </a:solidFill>
                <a:latin typeface="Segoe UI Light"/>
                <a:cs typeface="Segoe UI Light"/>
              </a:rPr>
              <a:t>Complete qualitative analysis of preferred billing method survey results</a:t>
            </a:r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75" y="61947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E2073A-9FA3-F0AC-DBC2-F540534B43C5}"/>
              </a:ext>
            </a:extLst>
          </p:cNvPr>
          <p:cNvSpPr txBox="1"/>
          <p:nvPr/>
        </p:nvSpPr>
        <p:spPr>
          <a:xfrm>
            <a:off x="625712" y="2056686"/>
            <a:ext cx="11153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/>
              <a:t>Qualitative analysis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Respondents then asked ‘please tell us why’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718 written responses for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Analysis completed with categorisation exercise of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hlinkClick r:id="rId3"/>
              </a:rPr>
              <a:t>Dashboard </a:t>
            </a:r>
            <a:r>
              <a:rPr lang="en-GB" sz="2400" dirty="0"/>
              <a:t>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0AE472-0F72-618A-DF67-322B2842A84C}"/>
              </a:ext>
            </a:extLst>
          </p:cNvPr>
          <p:cNvSpPr/>
          <p:nvPr/>
        </p:nvSpPr>
        <p:spPr>
          <a:xfrm>
            <a:off x="3312368" y="1322773"/>
            <a:ext cx="5589036" cy="269881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72BA-ABCF-F391-D4B6-C62E6427C233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Segoe UI"/>
                <a:cs typeface="Segoe UI"/>
              </a:rPr>
              <a:t>Sprint goal 2 – </a:t>
            </a:r>
            <a:r>
              <a:rPr lang="en-US" sz="4000" dirty="0">
                <a:solidFill>
                  <a:schemeClr val="bg1"/>
                </a:solidFill>
                <a:latin typeface="Segoe UI Light"/>
                <a:cs typeface="Segoe UI Light"/>
              </a:rPr>
              <a:t>Update schools content for new term starting</a:t>
            </a: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947005-F192-3AD0-1CBE-12488272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2" y="276172"/>
            <a:ext cx="2721812" cy="108815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/>
                <a:cs typeface="Segoe UI Light"/>
              </a:rPr>
              <a:t>Update schools content for new term starting</a:t>
            </a:r>
          </a:p>
          <a:p>
            <a:pPr algn="ctr"/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school menu&#10;&#10;Description automatically generated">
            <a:extLst>
              <a:ext uri="{FF2B5EF4-FFF2-40B4-BE49-F238E27FC236}">
                <a16:creationId xmlns:a16="http://schemas.microsoft.com/office/drawing/2014/main" id="{4695BF7C-5452-91C0-33DD-980A887D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59" y="484908"/>
            <a:ext cx="4936701" cy="4341093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44BDDF-E62D-A2BD-EB9A-0E1E5DC56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15" y="277090"/>
            <a:ext cx="3621787" cy="6026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C6E4A-D222-1B24-2F69-2BA575BAF55B}"/>
              </a:ext>
            </a:extLst>
          </p:cNvPr>
          <p:cNvSpPr txBox="1"/>
          <p:nvPr/>
        </p:nvSpPr>
        <p:spPr>
          <a:xfrm>
            <a:off x="462642" y="1700892"/>
            <a:ext cx="235403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Updated the school meals menus for all schools for the new school year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Updates across the school directory </a:t>
            </a:r>
          </a:p>
        </p:txBody>
      </p:sp>
    </p:spTree>
    <p:extLst>
      <p:ext uri="{BB962C8B-B14F-4D97-AF65-F5344CB8AC3E}">
        <p14:creationId xmlns:p14="http://schemas.microsoft.com/office/powerpoint/2010/main" val="385013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79899"/>
            <a:ext cx="2802629" cy="124979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/>
                <a:cs typeface="Segoe UI Light"/>
              </a:rPr>
              <a:t>School attendance penalty notice update</a:t>
            </a:r>
          </a:p>
          <a:p>
            <a:pPr algn="ctr"/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FDF70-4696-23D7-45A6-7E9607134A09}"/>
              </a:ext>
            </a:extLst>
          </p:cNvPr>
          <p:cNvSpPr txBox="1"/>
          <p:nvPr/>
        </p:nvSpPr>
        <p:spPr>
          <a:xfrm>
            <a:off x="333375" y="1876425"/>
            <a:ext cx="357187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ea typeface="+mn-lt"/>
                <a:cs typeface="+mn-lt"/>
              </a:rPr>
              <a:t>From 19 August a new charging structure is being introduced to school attendance penalty notices</a:t>
            </a:r>
            <a:endParaRPr lang="en-US" dirty="0">
              <a:latin typeface="Segoe UI Light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Segoe UI Light"/>
                <a:cs typeface="Arial"/>
              </a:rPr>
              <a:t>Updated webpage for crossover period of fines and scheduled update for 16 September when the new charging structure starts</a:t>
            </a:r>
          </a:p>
        </p:txBody>
      </p:sp>
      <p:pic>
        <p:nvPicPr>
          <p:cNvPr id="3" name="Picture 2" descr="A screenshot of a notice&#10;&#10;Description automatically generated">
            <a:extLst>
              <a:ext uri="{FF2B5EF4-FFF2-40B4-BE49-F238E27FC236}">
                <a16:creationId xmlns:a16="http://schemas.microsoft.com/office/drawing/2014/main" id="{B464AFF1-17B7-080F-01B3-12297D382B3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981075"/>
            <a:ext cx="7705725" cy="437197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4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99B9-BBF2-D40C-C45A-BA3C8FF1B6EE}"/>
              </a:ext>
            </a:extLst>
          </p:cNvPr>
          <p:cNvSpPr/>
          <p:nvPr/>
        </p:nvSpPr>
        <p:spPr>
          <a:xfrm>
            <a:off x="329103" y="79899"/>
            <a:ext cx="2802629" cy="124979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/>
                <a:cs typeface="Segoe UI Light"/>
              </a:rPr>
              <a:t>Alternate provision registration form</a:t>
            </a:r>
          </a:p>
          <a:p>
            <a:pPr algn="ctr"/>
            <a:endParaRPr lang="en-GB" sz="2000" dirty="0">
              <a:latin typeface="Segoe UI Semibold"/>
              <a:ea typeface="Segoe UI Black"/>
              <a:cs typeface="Segoe UI Semibold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615F2-AC4F-9701-2C9C-89BDF47F8433}"/>
              </a:ext>
            </a:extLst>
          </p:cNvPr>
          <p:cNvSpPr txBox="1"/>
          <p:nvPr/>
        </p:nvSpPr>
        <p:spPr>
          <a:xfrm>
            <a:off x="1330037" y="3200400"/>
            <a:ext cx="10293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Join the alternative education provision register - Gateshead Council (gosshosted.com)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http://purl.org/dc/elements/1.1/"/>
    <ds:schemaRef ds:uri="a9b14026-4734-489e-8f15-b25a46bca782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8e648f4-8199-4cf4-a3ba-75450ed0a186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324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Sprint 46 Show and Tell  28 August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Helen Sutton</cp:lastModifiedBy>
  <cp:revision>127</cp:revision>
  <cp:lastPrinted>2024-02-21T12:46:52Z</cp:lastPrinted>
  <dcterms:created xsi:type="dcterms:W3CDTF">2022-01-17T11:39:30Z</dcterms:created>
  <dcterms:modified xsi:type="dcterms:W3CDTF">2024-08-28T15:33:29Z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