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16"/>
  </p:notesMasterIdLst>
  <p:sldIdLst>
    <p:sldId id="307" r:id="rId5"/>
    <p:sldId id="633" r:id="rId6"/>
    <p:sldId id="631" r:id="rId7"/>
    <p:sldId id="661" r:id="rId8"/>
    <p:sldId id="662" r:id="rId9"/>
    <p:sldId id="655" r:id="rId10"/>
    <p:sldId id="656" r:id="rId11"/>
    <p:sldId id="658" r:id="rId12"/>
    <p:sldId id="659" r:id="rId13"/>
    <p:sldId id="646" r:id="rId14"/>
    <p:sldId id="326" r:id="rId1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B0B1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CD75A-1598-B2CE-8655-20073A1088C1}" v="1" dt="2024-11-06T13:15:15.662"/>
    <p1510:client id="{3C2E9933-E61D-F7C0-EC51-6D495058713F}" v="99" dt="2024-11-06T15:00:11.720"/>
    <p1510:client id="{6B63010D-F630-EB02-EE24-2E37C7ED3C1D}" v="4" dt="2024-11-06T13:16:03.066"/>
    <p1510:client id="{94FBC4B8-FA5B-14A7-8667-16FE236F8BAD}" v="706" dt="2024-11-05T17:29:04.063"/>
    <p1510:client id="{D48C752B-ED80-4750-929D-4757E551FB71}" v="115" dt="2024-11-06T14:08:01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9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0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6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8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3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2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8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ateshead.gov.uk/gardenwaste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56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 6 November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C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8812" r="34232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434" y="1122363"/>
            <a:ext cx="3333247" cy="3204134"/>
          </a:xfrm>
        </p:spPr>
        <p:txBody>
          <a:bodyPr anchor="b">
            <a:normAutofit/>
          </a:bodyPr>
          <a:lstStyle/>
          <a:p>
            <a:pPr algn="l"/>
            <a:r>
              <a:rPr lang="en-GB">
                <a:latin typeface="Segoe UI Semibold"/>
                <a:cs typeface="Segoe UI Semibold"/>
              </a:rPr>
              <a:t>Deployments</a:t>
            </a:r>
            <a:endParaRPr lang="en-GB" sz="44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ABD6E8-887D-0019-3EB1-AE765269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2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>
                <a:latin typeface="Segoe UI Semibold"/>
                <a:cs typeface="Segoe UI Semibold"/>
              </a:rPr>
              <a:t>Thank you </a:t>
            </a:r>
            <a:endParaRPr lang="en-GB" sz="52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>
                <a:latin typeface="Segoe UI Semilight"/>
                <a:cs typeface="Segoe UI Semilight"/>
              </a:rPr>
              <a:t>That's all folks!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0" r="3233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ABD6E8-887D-0019-3EB1-AE7652690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9" y="6117554"/>
            <a:ext cx="1363289" cy="38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1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2" y="6169800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3796857" y="917200"/>
            <a:ext cx="4297523" cy="92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>
                <a:solidFill>
                  <a:srgbClr val="000000"/>
                </a:solidFill>
                <a:latin typeface="Segoe UI Semibold"/>
                <a:ea typeface="Segoe UI Black"/>
                <a:cs typeface="Segoe UI Semibold"/>
              </a:rPr>
              <a:t>Sprint goal</a:t>
            </a:r>
            <a:endParaRPr lang="en-US" sz="660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80C337-ABFF-0566-8370-B27F6216F164}"/>
              </a:ext>
            </a:extLst>
          </p:cNvPr>
          <p:cNvSpPr/>
          <p:nvPr/>
        </p:nvSpPr>
        <p:spPr>
          <a:xfrm>
            <a:off x="952514" y="2668918"/>
            <a:ext cx="10214840" cy="1961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>
                <a:solidFill>
                  <a:srgbClr val="000000"/>
                </a:solidFill>
              </a:rPr>
              <a:t>Launch garden waste </a:t>
            </a:r>
          </a:p>
          <a:p>
            <a:pPr algn="ctr"/>
            <a:r>
              <a:rPr lang="en-US" sz="5400">
                <a:solidFill>
                  <a:srgbClr val="000000"/>
                </a:solidFill>
              </a:rPr>
              <a:t>campaign for 2025</a:t>
            </a:r>
          </a:p>
        </p:txBody>
      </p:sp>
    </p:spTree>
    <p:extLst>
      <p:ext uri="{BB962C8B-B14F-4D97-AF65-F5344CB8AC3E}">
        <p14:creationId xmlns:p14="http://schemas.microsoft.com/office/powerpoint/2010/main" val="356837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recycle bin with wheels&#10;&#10;Description automatically generated">
            <a:extLst>
              <a:ext uri="{FF2B5EF4-FFF2-40B4-BE49-F238E27FC236}">
                <a16:creationId xmlns:a16="http://schemas.microsoft.com/office/drawing/2014/main" id="{33FEB977-BED6-47C8-4BE9-F59BC400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18" y="156308"/>
            <a:ext cx="4592550" cy="6555155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Garden Waste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5563809" cy="507028"/>
          </a:xfrm>
        </p:spPr>
        <p:txBody>
          <a:bodyPr>
            <a:normAutofit/>
          </a:bodyPr>
          <a:lstStyle/>
          <a:p>
            <a:r>
              <a:rPr lang="en-GB" sz="2000"/>
              <a:t>Send Garden Waste email to early adopters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4E1D7F3A-CEAB-7B80-0D54-1B64B7060CDA}"/>
              </a:ext>
            </a:extLst>
          </p:cNvPr>
          <p:cNvSpPr txBox="1">
            <a:spLocks/>
          </p:cNvSpPr>
          <p:nvPr/>
        </p:nvSpPr>
        <p:spPr>
          <a:xfrm>
            <a:off x="608740" y="1209040"/>
            <a:ext cx="4235194" cy="4053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en-GB" sz="2000" b="0"/>
              <a:t>Email sent to 358 residents who signed up to be reminded about Garden Waste subscriptions for 2025.</a:t>
            </a:r>
          </a:p>
          <a:p>
            <a:pPr marL="342900" indent="-342900">
              <a:buFont typeface="Arial"/>
              <a:buChar char="•"/>
            </a:pPr>
            <a:endParaRPr lang="en-GB" sz="2000" b="0"/>
          </a:p>
          <a:p>
            <a:pPr marL="342900" indent="-342900">
              <a:buFont typeface="Arial"/>
              <a:buChar char="•"/>
            </a:pPr>
            <a:r>
              <a:rPr lang="en-GB" sz="2000" b="0"/>
              <a:t>Email sent on Friday 1 November as an 'early adopters' offer before Garden Waste opened up to everyone on Monday 4 November</a:t>
            </a:r>
          </a:p>
          <a:p>
            <a:endParaRPr lang="en-GB" sz="2000" b="0"/>
          </a:p>
          <a:p>
            <a:pPr marL="342900" indent="-342900">
              <a:buFont typeface="Arial"/>
              <a:buChar char="•"/>
            </a:pPr>
            <a:r>
              <a:rPr lang="en-GB" sz="2000" b="0"/>
              <a:t>67 online sign ups from this email over the weekend</a:t>
            </a:r>
          </a:p>
        </p:txBody>
      </p:sp>
    </p:spTree>
    <p:extLst>
      <p:ext uri="{BB962C8B-B14F-4D97-AF65-F5344CB8AC3E}">
        <p14:creationId xmlns:p14="http://schemas.microsoft.com/office/powerpoint/2010/main" val="243014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D4CE2F19-6CCA-7077-A06C-21A508211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0" y="3113209"/>
            <a:ext cx="5947997" cy="2839429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CB9884A2-5AEF-1904-F42F-070B86ECA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542" y="1055078"/>
            <a:ext cx="5266150" cy="4884614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Garden Waste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5485655" cy="507028"/>
          </a:xfrm>
        </p:spPr>
        <p:txBody>
          <a:bodyPr>
            <a:normAutofit/>
          </a:bodyPr>
          <a:lstStyle/>
          <a:p>
            <a:r>
              <a:rPr lang="en-GB" sz="2000"/>
              <a:t>Garden Waste subscriptions reopened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4E1D7F3A-CEAB-7B80-0D54-1B64B7060CDA}"/>
              </a:ext>
            </a:extLst>
          </p:cNvPr>
          <p:cNvSpPr txBox="1">
            <a:spLocks/>
          </p:cNvSpPr>
          <p:nvPr/>
        </p:nvSpPr>
        <p:spPr>
          <a:xfrm>
            <a:off x="608740" y="1209040"/>
            <a:ext cx="5935040" cy="1825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en-GB" sz="2000" b="0">
                <a:hlinkClick r:id="rId5"/>
              </a:rPr>
              <a:t>www.gateshead.gov.uk/gardenwaste</a:t>
            </a:r>
            <a:r>
              <a:rPr lang="en-GB" sz="2000" b="0"/>
              <a:t> </a:t>
            </a:r>
          </a:p>
          <a:p>
            <a:pPr marL="342900" indent="-342900">
              <a:buFont typeface="Arial"/>
              <a:buChar char="•"/>
            </a:pPr>
            <a:endParaRPr lang="en-GB" sz="2000" b="0"/>
          </a:p>
          <a:p>
            <a:pPr marL="342900" indent="-342900">
              <a:buFont typeface="Arial"/>
              <a:buChar char="•"/>
            </a:pPr>
            <a:r>
              <a:rPr lang="en-GB" sz="2000" b="0"/>
              <a:t>Signups reopened on the website and Customer Contact on Monday 4 November</a:t>
            </a:r>
          </a:p>
          <a:p>
            <a:pPr marL="342900" indent="-342900">
              <a:buFont typeface="Arial"/>
              <a:buChar char="•"/>
            </a:pPr>
            <a:endParaRPr lang="en-GB" sz="2000" b="0"/>
          </a:p>
        </p:txBody>
      </p:sp>
    </p:spTree>
    <p:extLst>
      <p:ext uri="{BB962C8B-B14F-4D97-AF65-F5344CB8AC3E}">
        <p14:creationId xmlns:p14="http://schemas.microsoft.com/office/powerpoint/2010/main" val="197562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BBD9A67-0C72-0E1F-E16E-90689BEF0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54" y="3648711"/>
            <a:ext cx="7053649" cy="2258471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" name="Picture 1" descr="A green trash can with leaves on it&#10;&#10;Description automatically generated">
            <a:extLst>
              <a:ext uri="{FF2B5EF4-FFF2-40B4-BE49-F238E27FC236}">
                <a16:creationId xmlns:a16="http://schemas.microsoft.com/office/drawing/2014/main" id="{8904C526-FB2C-ABF5-FC4C-CD3313E7D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301" y="-16975"/>
            <a:ext cx="5138860" cy="6491410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Garden Waste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53256"/>
            <a:ext cx="5563809" cy="702412"/>
          </a:xfrm>
        </p:spPr>
        <p:txBody>
          <a:bodyPr>
            <a:normAutofit/>
          </a:bodyPr>
          <a:lstStyle/>
          <a:p>
            <a:r>
              <a:rPr lang="en-GB" sz="2000"/>
              <a:t>Send Garden Waste email to all past subscribers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4E1D7F3A-CEAB-7B80-0D54-1B64B7060CDA}"/>
              </a:ext>
            </a:extLst>
          </p:cNvPr>
          <p:cNvSpPr txBox="1">
            <a:spLocks/>
          </p:cNvSpPr>
          <p:nvPr/>
        </p:nvSpPr>
        <p:spPr>
          <a:xfrm>
            <a:off x="608740" y="1209040"/>
            <a:ext cx="5563565" cy="22623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/>
              <a:buChar char="•"/>
            </a:pPr>
            <a:r>
              <a:rPr lang="en-GB" sz="2000" b="0"/>
              <a:t>Email sent to 20,731 residents who have signed up to Garden Waste in the past</a:t>
            </a:r>
          </a:p>
          <a:p>
            <a:pPr marL="342900" indent="-342900">
              <a:buFont typeface="Arial"/>
              <a:buChar char="•"/>
            </a:pPr>
            <a:endParaRPr lang="en-GB" sz="2000" b="0"/>
          </a:p>
          <a:p>
            <a:pPr marL="342900" indent="-342900">
              <a:buFont typeface="Arial"/>
              <a:buChar char="•"/>
            </a:pPr>
            <a:r>
              <a:rPr lang="en-GB" sz="2000" b="0"/>
              <a:t>Email sent at 2pm on Tuesday 6 November to coincide with letters arriving that had been sent to all eligible households</a:t>
            </a:r>
          </a:p>
          <a:p>
            <a:pPr marL="342900" indent="-342900">
              <a:buFont typeface="Arial"/>
              <a:buChar char="•"/>
            </a:pPr>
            <a:endParaRPr lang="en-GB" sz="2000" b="0"/>
          </a:p>
          <a:p>
            <a:pPr marL="342900" indent="-342900">
              <a:buFont typeface="Arial"/>
              <a:buChar char="•"/>
            </a:pPr>
            <a:r>
              <a:rPr lang="en-GB" sz="2000" b="0"/>
              <a:t>As of 9am on 6 November, we had 1463 online sign ups (95%) and a total of 1484 altogether.</a:t>
            </a:r>
          </a:p>
        </p:txBody>
      </p:sp>
    </p:spTree>
    <p:extLst>
      <p:ext uri="{BB962C8B-B14F-4D97-AF65-F5344CB8AC3E}">
        <p14:creationId xmlns:p14="http://schemas.microsoft.com/office/powerpoint/2010/main" val="416254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31127"/>
            <a:ext cx="10214841" cy="30458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838200" y="11788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05BA42-5E63-2800-4C37-4467456C3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" y="6121572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5D55F5-E71E-44A5-A66F-5A606EEDF253}"/>
              </a:ext>
            </a:extLst>
          </p:cNvPr>
          <p:cNvSpPr/>
          <p:nvPr/>
        </p:nvSpPr>
        <p:spPr>
          <a:xfrm>
            <a:off x="3631487" y="2668918"/>
            <a:ext cx="4297523" cy="924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800">
                <a:solidFill>
                  <a:srgbClr val="000000"/>
                </a:solidFill>
                <a:latin typeface="Segoe UI Semibold"/>
                <a:ea typeface="Segoe UI Black"/>
                <a:cs typeface="Segoe UI Semibold"/>
              </a:rPr>
              <a:t>Direct payments - user research analysis</a:t>
            </a:r>
            <a:endParaRPr lang="en-US" sz="6600">
              <a:solidFill>
                <a:srgbClr val="000000"/>
              </a:solidFill>
              <a:latin typeface="Segoe UI Semibold"/>
              <a:ea typeface="Segoe UI Black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2494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Direct payments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Context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Working on direct payments for a while to investigate the relatively poor uptake rate and build in improvements to the new Direct Payment Support Service</a:t>
            </a:r>
          </a:p>
          <a:p>
            <a:r>
              <a:rPr lang="en-US">
                <a:cs typeface="Calibri"/>
              </a:rPr>
              <a:t>User research undertaken to find out more about the experience of those receiving direct payments and gather insights from this</a:t>
            </a:r>
          </a:p>
          <a:p>
            <a:r>
              <a:rPr lang="en-US">
                <a:cs typeface="Calibri"/>
              </a:rPr>
              <a:t>9 interviews total</a:t>
            </a:r>
          </a:p>
          <a:p>
            <a:r>
              <a:rPr lang="en-US">
                <a:cs typeface="Calibri"/>
              </a:rPr>
              <a:t>Focus group with Jewish Community Council of Gateshead hopefully pending</a:t>
            </a:r>
          </a:p>
          <a:p>
            <a:r>
              <a:rPr lang="en-US">
                <a:cs typeface="Calibri"/>
              </a:rPr>
              <a:t>Have started analysis on interviews</a:t>
            </a:r>
          </a:p>
        </p:txBody>
      </p:sp>
    </p:spTree>
    <p:extLst>
      <p:ext uri="{BB962C8B-B14F-4D97-AF65-F5344CB8AC3E}">
        <p14:creationId xmlns:p14="http://schemas.microsoft.com/office/powerpoint/2010/main" val="225982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Direct payments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Analysis process so far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Transcription                 highlighting key quotes               affinity mapping                </a:t>
            </a:r>
            <a:r>
              <a: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Calibri"/>
              </a:rPr>
              <a:t>spreadsheet</a:t>
            </a:r>
            <a:endParaRPr lang="en-US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Calibri"/>
            </a:endParaRPr>
          </a:p>
          <a:p>
            <a:r>
              <a:rPr lang="en-US">
                <a:cs typeface="Calibri"/>
              </a:rPr>
              <a:t>Spreadsheet now contains our key quotes </a:t>
            </a:r>
            <a:r>
              <a:rPr lang="en-US" err="1">
                <a:cs typeface="Calibri"/>
              </a:rPr>
              <a:t>categorised</a:t>
            </a:r>
            <a:r>
              <a:rPr lang="en-US">
                <a:cs typeface="Calibri"/>
              </a:rPr>
              <a:t> into themes and sub-themes</a:t>
            </a:r>
          </a:p>
          <a:p>
            <a:r>
              <a:rPr lang="en-US">
                <a:cs typeface="Calibri"/>
              </a:rPr>
              <a:t>Have included more colleagues in analysis to improve the quality and reduce risk of bias –highlighting key quotes and points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68B4DE-2586-D87C-50D8-6FE4348B5145}"/>
              </a:ext>
            </a:extLst>
          </p:cNvPr>
          <p:cNvCxnSpPr>
            <a:cxnSpLocks/>
          </p:cNvCxnSpPr>
          <p:nvPr/>
        </p:nvCxnSpPr>
        <p:spPr>
          <a:xfrm>
            <a:off x="2633941" y="2082298"/>
            <a:ext cx="715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81BB2F-46F7-0DD4-8336-E5A877FD210F}"/>
              </a:ext>
            </a:extLst>
          </p:cNvPr>
          <p:cNvCxnSpPr>
            <a:cxnSpLocks/>
          </p:cNvCxnSpPr>
          <p:nvPr/>
        </p:nvCxnSpPr>
        <p:spPr>
          <a:xfrm>
            <a:off x="5939437" y="2062683"/>
            <a:ext cx="715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346220-B627-655F-AF4E-5991553C7C2E}"/>
              </a:ext>
            </a:extLst>
          </p:cNvPr>
          <p:cNvCxnSpPr>
            <a:cxnSpLocks/>
          </p:cNvCxnSpPr>
          <p:nvPr/>
        </p:nvCxnSpPr>
        <p:spPr>
          <a:xfrm>
            <a:off x="8472898" y="2062683"/>
            <a:ext cx="715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7DEDAA7-79CF-A38D-290C-16CFC0939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6118538"/>
            <a:ext cx="1366818" cy="3803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ADE36F-D54A-55FE-FAF8-52D69EC3BD1B}"/>
              </a:ext>
            </a:extLst>
          </p:cNvPr>
          <p:cNvSpPr/>
          <p:nvPr/>
        </p:nvSpPr>
        <p:spPr>
          <a:xfrm>
            <a:off x="3063981" y="5261527"/>
            <a:ext cx="7277100" cy="92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7DDDA1-59D8-3C5D-3780-A05736F5B361}"/>
              </a:ext>
            </a:extLst>
          </p:cNvPr>
          <p:cNvSpPr/>
          <p:nvPr/>
        </p:nvSpPr>
        <p:spPr>
          <a:xfrm>
            <a:off x="9993866" y="6180106"/>
            <a:ext cx="2198284" cy="3709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>
                <a:solidFill>
                  <a:srgbClr val="FFFFFF"/>
                </a:solidFill>
                <a:latin typeface="Segoe UI Semibold"/>
                <a:ea typeface="Segoe UI Black"/>
                <a:cs typeface="Segoe UI Semibold"/>
              </a:rPr>
              <a:t>Direct payments</a:t>
            </a:r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4505C0-8D9C-FE04-C6CA-EF2A674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Analysis next steps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9D31960-03C6-89BC-C867-6DA900E1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Some more squad involvement with analysis</a:t>
            </a:r>
          </a:p>
          <a:p>
            <a:r>
              <a:rPr lang="en-US">
                <a:cs typeface="Calibri"/>
              </a:rPr>
              <a:t>Draw out pain points and suggestions</a:t>
            </a:r>
          </a:p>
          <a:p>
            <a:r>
              <a:rPr lang="en-US">
                <a:cs typeface="Calibri"/>
              </a:rPr>
              <a:t>Customer journey mapping to highlight the different experiences and needs of different users</a:t>
            </a:r>
          </a:p>
          <a:p>
            <a:r>
              <a:rPr lang="en-US">
                <a:cs typeface="Calibri"/>
              </a:rPr>
              <a:t>Identifying user needs. Just as important as the user suggestions…</a:t>
            </a:r>
          </a:p>
        </p:txBody>
      </p:sp>
    </p:spTree>
    <p:extLst>
      <p:ext uri="{BB962C8B-B14F-4D97-AF65-F5344CB8AC3E}">
        <p14:creationId xmlns:p14="http://schemas.microsoft.com/office/powerpoint/2010/main" val="3366667461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6CDEB3-49F0-43E3-9F3E-30057C3F6C34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2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VanillaVTI</vt:lpstr>
      <vt:lpstr>Sprint 56 Show and Tell  6 November 2024</vt:lpstr>
      <vt:lpstr>PowerPoint Presentation</vt:lpstr>
      <vt:lpstr>Send Garden Waste email to early adopters</vt:lpstr>
      <vt:lpstr>Garden Waste subscriptions reopened</vt:lpstr>
      <vt:lpstr>Send Garden Waste email to all past subscribers</vt:lpstr>
      <vt:lpstr>PowerPoint Presentation</vt:lpstr>
      <vt:lpstr>Context</vt:lpstr>
      <vt:lpstr>Analysis process so far</vt:lpstr>
      <vt:lpstr>Analysis next steps</vt:lpstr>
      <vt:lpstr>Deployments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4</cp:revision>
  <cp:lastPrinted>2024-02-21T12:46:52Z</cp:lastPrinted>
  <dcterms:created xsi:type="dcterms:W3CDTF">2022-01-17T11:39:30Z</dcterms:created>
  <dcterms:modified xsi:type="dcterms:W3CDTF">2024-11-06T15:46:14Z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