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07" r:id="rId5"/>
    <p:sldId id="559" r:id="rId6"/>
    <p:sldId id="564" r:id="rId7"/>
    <p:sldId id="563" r:id="rId8"/>
    <p:sldId id="568" r:id="rId9"/>
    <p:sldId id="569" r:id="rId10"/>
    <p:sldId id="570" r:id="rId11"/>
    <p:sldId id="572" r:id="rId12"/>
    <p:sldId id="560" r:id="rId13"/>
    <p:sldId id="326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D4122-26ED-79FA-24C3-CC50E44E52AB}" v="945" dt="2024-11-13T11:39:26.344"/>
    <p1510:client id="{72AAEE05-2D1D-4450-8A02-004C21CEF36D}" v="171" dt="2024-11-13T11:52:56.553"/>
    <p1510:client id="{808FA2E4-2751-82CA-6BA4-F91F1D358331}" v="26" dt="2024-11-13T11:43:05.289"/>
    <p1510:client id="{8ACC2A5F-8FD6-AC6F-0D49-630B2F7BAF1D}" v="101" dt="2024-11-13T12:04:43.214"/>
    <p1510:client id="{BCA70C5D-3F53-2C00-21C3-2034685B76BE}" v="1" dt="2024-11-13T11:44:44.588"/>
    <p1510:client id="{D68E688E-7920-78CB-A549-65AA5CB96CA3}" v="47" dt="2024-11-13T12:55:31.946"/>
    <p1510:client id="{E40A7469-09DD-4E3E-97D1-9ACE01439156}" v="48" dt="2024-11-13T11:38:33.255"/>
    <p1510:client id="{F8829228-AB27-EEFE-C419-09D0DD135409}" v="47" dt="2024-11-12T18:16:52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57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13 November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44980" y="1986172"/>
            <a:ext cx="8233221" cy="2701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b="0" i="0">
                <a:effectLst/>
                <a:latin typeface="Segoe UI"/>
                <a:cs typeface="Segoe UI"/>
              </a:rPr>
              <a:t>Report a breach in </a:t>
            </a:r>
            <a:r>
              <a:rPr lang="en-GB" sz="2400" b="0" i="0" err="1">
                <a:effectLst/>
                <a:latin typeface="Segoe UI"/>
                <a:cs typeface="Segoe UI"/>
              </a:rPr>
              <a:t>PlanX</a:t>
            </a:r>
            <a:endParaRPr lang="en-GB" sz="2400">
              <a:latin typeface="Segoe UI"/>
              <a:cs typeface="Segoe UI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b="0" i="0">
                <a:effectLst/>
                <a:latin typeface="Segoe UI"/>
                <a:cs typeface="Segoe UI"/>
              </a:rPr>
              <a:t>Update to unlit bonfire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b="0" i="0">
                <a:effectLst/>
                <a:latin typeface="Segoe UI"/>
                <a:cs typeface="Segoe UI"/>
              </a:rPr>
              <a:t>Continue with Council Tax developments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5D7BC-4D94-3F39-BB27-05493CEA4FFC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4E0CD-3079-9FE7-98FF-0476B89BF74E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672EA4-1515-A111-E669-C3BCCDAF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124661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Intro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Content</a:t>
            </a:r>
            <a:endParaRPr lang="en-GB" sz="320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958FD-905F-1E5D-ADB2-79A2E1AC2050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48A65-993B-1137-6D7E-89EBA8D5D980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1656407" cy="46475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Council Tax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6213255"/>
            <a:ext cx="1366818" cy="380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B6DDB0-3BCA-2BBC-19E7-7F3E96D349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B9FBCC-1781-5A8A-AD57-82461546D03A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</a:p>
        </p:txBody>
      </p:sp>
      <p:pic>
        <p:nvPicPr>
          <p:cNvPr id="2" name="Picture 1" descr="A screenshot of a web page&#10;&#10;Description automatically generated">
            <a:extLst>
              <a:ext uri="{FF2B5EF4-FFF2-40B4-BE49-F238E27FC236}">
                <a16:creationId xmlns:a16="http://schemas.microsoft.com/office/drawing/2014/main" id="{CD47EE2C-3807-9DA0-9016-CA580AB09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22" y="0"/>
            <a:ext cx="4386899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94987FA-C8E5-5540-1DB1-77BCC9662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553" y="0"/>
            <a:ext cx="568418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77B01-4560-8EDF-60B0-3673624AE9D5}"/>
              </a:ext>
            </a:extLst>
          </p:cNvPr>
          <p:cNvSpPr txBox="1"/>
          <p:nvPr/>
        </p:nvSpPr>
        <p:spPr>
          <a:xfrm>
            <a:off x="357085" y="2117766"/>
            <a:ext cx="15132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On left - old </a:t>
            </a:r>
            <a:br>
              <a:rPr lang="en-US">
                <a:cs typeface="Calibri"/>
              </a:rPr>
            </a:b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On right - new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Title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6213255"/>
            <a:ext cx="1366818" cy="380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B6DDB0-3BCA-2BBC-19E7-7F3E96D349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B9FBCC-1781-5A8A-AD57-82461546D03A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100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4776756" cy="60237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Household Support Fund (v6)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6213255"/>
            <a:ext cx="1366818" cy="380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B6DDB0-3BCA-2BBC-19E7-7F3E96D3499F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B9FBCC-1781-5A8A-AD57-82461546D03A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94CB2-8D56-6F4C-ED19-64216708D21D}"/>
              </a:ext>
            </a:extLst>
          </p:cNvPr>
          <p:cNvSpPr txBox="1"/>
          <p:nvPr/>
        </p:nvSpPr>
        <p:spPr>
          <a:xfrm>
            <a:off x="810938" y="2102173"/>
            <a:ext cx="946493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§"/>
            </a:pPr>
            <a:r>
              <a:rPr lang="en-GB" sz="2400">
                <a:latin typeface="Segoe UI"/>
                <a:ea typeface="Calibri"/>
                <a:cs typeface="Segoe UI"/>
              </a:rPr>
              <a:t>Gateshead Council has been allocated £1.8m in the 6th iteration of the Household Support Fund</a:t>
            </a:r>
            <a:br>
              <a:rPr lang="en-GB" sz="2400">
                <a:latin typeface="Segoe UI"/>
                <a:ea typeface="Calibri"/>
                <a:cs typeface="Segoe UI"/>
              </a:rPr>
            </a:br>
            <a:endParaRPr lang="en-US" sz="2400">
              <a:latin typeface="Segoe UI"/>
              <a:ea typeface="Arial"/>
              <a:cs typeface="Segoe UI"/>
            </a:endParaRPr>
          </a:p>
          <a:p>
            <a:pPr marL="342900" indent="-342900">
              <a:buFont typeface="Wingdings,Sans-Serif"/>
              <a:buChar char="§"/>
            </a:pPr>
            <a:r>
              <a:rPr lang="en-GB" sz="2400" baseline="0">
                <a:latin typeface="Segoe UI"/>
                <a:ea typeface="Arial"/>
                <a:cs typeface="Arial"/>
              </a:rPr>
              <a:t>The scheme will run until 31 March </a:t>
            </a:r>
            <a:r>
              <a:rPr lang="en-GB" sz="2400">
                <a:latin typeface="Segoe UI"/>
                <a:ea typeface="Arial"/>
                <a:cs typeface="Arial"/>
              </a:rPr>
              <a:t>2025</a:t>
            </a:r>
            <a:br>
              <a:rPr lang="en-GB" sz="2400">
                <a:latin typeface="Segoe UI"/>
                <a:ea typeface="Arial"/>
                <a:cs typeface="Arial"/>
              </a:rPr>
            </a:b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Wingdings,Sans-Serif"/>
              <a:buChar char="§"/>
            </a:pPr>
            <a:r>
              <a:rPr lang="en-GB" sz="2400">
                <a:latin typeface="Segoe UI"/>
                <a:ea typeface="Arial"/>
                <a:cs typeface="Arial"/>
              </a:rPr>
              <a:t>The service has</a:t>
            </a:r>
            <a:r>
              <a:rPr lang="en-GB" sz="2400" baseline="0">
                <a:latin typeface="Segoe UI"/>
                <a:ea typeface="Arial"/>
                <a:cs typeface="Arial"/>
              </a:rPr>
              <a:t> new criteria around </a:t>
            </a:r>
            <a:r>
              <a:rPr lang="en-GB" sz="2400">
                <a:latin typeface="Segoe UI"/>
                <a:ea typeface="Arial"/>
                <a:cs typeface="Arial"/>
              </a:rPr>
              <a:t>eligibility. This has been added to the form. More</a:t>
            </a:r>
            <a:r>
              <a:rPr lang="en-GB" sz="2400" baseline="0">
                <a:latin typeface="Segoe UI"/>
                <a:ea typeface="Arial"/>
                <a:cs typeface="Arial"/>
              </a:rPr>
              <a:t> information </a:t>
            </a:r>
            <a:r>
              <a:rPr lang="en-GB" sz="2400">
                <a:latin typeface="Segoe UI"/>
                <a:ea typeface="Arial"/>
                <a:cs typeface="Arial"/>
              </a:rPr>
              <a:t>is collected from</a:t>
            </a:r>
            <a:r>
              <a:rPr lang="en-GB" sz="2400" baseline="0">
                <a:latin typeface="Segoe UI"/>
                <a:ea typeface="Arial"/>
                <a:cs typeface="Arial"/>
              </a:rPr>
              <a:t> each applicant</a:t>
            </a:r>
            <a:r>
              <a:rPr lang="en-US" sz="2400">
                <a:latin typeface="Segoe UI"/>
                <a:ea typeface="Arial"/>
                <a:cs typeface="Arial"/>
              </a:rPr>
              <a:t>​ to help the service more efficiently process each application</a:t>
            </a:r>
            <a:br>
              <a:rPr lang="en-US" sz="2400">
                <a:latin typeface="Segoe UI"/>
                <a:ea typeface="Arial"/>
                <a:cs typeface="Arial"/>
              </a:rPr>
            </a:br>
            <a:endParaRPr lang="en-US">
              <a:latin typeface="Calibri" panose="020F0502020204030204"/>
              <a:ea typeface="Calibri"/>
              <a:cs typeface="Calibri"/>
            </a:endParaRPr>
          </a:p>
          <a:p>
            <a:pPr algn="ctr"/>
            <a:br>
              <a:rPr lang="en-GB" sz="2400">
                <a:latin typeface="Segoe UI"/>
                <a:cs typeface="Arial"/>
              </a:rPr>
            </a:br>
            <a:r>
              <a:rPr lang="en-GB" sz="2400">
                <a:solidFill>
                  <a:schemeClr val="bg1"/>
                </a:solidFill>
                <a:highlight>
                  <a:srgbClr val="008000"/>
                </a:highlight>
                <a:latin typeface="Segoe UI"/>
                <a:cs typeface="Arial"/>
              </a:rPr>
              <a:t>Demo of HSF application form</a:t>
            </a:r>
          </a:p>
        </p:txBody>
      </p:sp>
    </p:spTree>
    <p:extLst>
      <p:ext uri="{BB962C8B-B14F-4D97-AF65-F5344CB8AC3E}">
        <p14:creationId xmlns:p14="http://schemas.microsoft.com/office/powerpoint/2010/main" val="303634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3D1D6D-2171-E2C6-5101-CE803270C39F}"/>
              </a:ext>
            </a:extLst>
          </p:cNvPr>
          <p:cNvGrpSpPr/>
          <p:nvPr/>
        </p:nvGrpSpPr>
        <p:grpSpPr>
          <a:xfrm>
            <a:off x="1852448" y="2416626"/>
            <a:ext cx="8488140" cy="1073021"/>
            <a:chOff x="1963540" y="2416626"/>
            <a:chExt cx="8488140" cy="1073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CAB94B-625B-7A15-F8A8-6531AA2AC4BC}"/>
                </a:ext>
              </a:extLst>
            </p:cNvPr>
            <p:cNvSpPr/>
            <p:nvPr/>
          </p:nvSpPr>
          <p:spPr>
            <a:xfrm>
              <a:off x="1963540" y="2416628"/>
              <a:ext cx="8488140" cy="102046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C6B4C1B-3EE2-343B-72FF-D4DD3DDE992A}"/>
                </a:ext>
              </a:extLst>
            </p:cNvPr>
            <p:cNvSpPr txBox="1">
              <a:spLocks/>
            </p:cNvSpPr>
            <p:nvPr/>
          </p:nvSpPr>
          <p:spPr>
            <a:xfrm>
              <a:off x="2055506" y="2416626"/>
              <a:ext cx="8307783" cy="107302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5400">
                  <a:solidFill>
                    <a:schemeClr val="bg1"/>
                  </a:solidFill>
                  <a:latin typeface="Segoe UI"/>
                  <a:cs typeface="Segoe UI"/>
                </a:rPr>
                <a:t>Housing improvement request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  <a:cs typeface="Segoe UI Light"/>
              </a:rPr>
              <a:t>Demo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958FD-905F-1E5D-ADB2-79A2E1AC2050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48A65-993B-1137-6D7E-89EBA8D5D980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3D1D6D-2171-E2C6-5101-CE803270C39F}"/>
              </a:ext>
            </a:extLst>
          </p:cNvPr>
          <p:cNvGrpSpPr/>
          <p:nvPr/>
        </p:nvGrpSpPr>
        <p:grpSpPr>
          <a:xfrm>
            <a:off x="1852448" y="2416626"/>
            <a:ext cx="8488140" cy="1073021"/>
            <a:chOff x="1963540" y="2416626"/>
            <a:chExt cx="8488140" cy="10730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CAB94B-625B-7A15-F8A8-6531AA2AC4BC}"/>
                </a:ext>
              </a:extLst>
            </p:cNvPr>
            <p:cNvSpPr/>
            <p:nvPr/>
          </p:nvSpPr>
          <p:spPr>
            <a:xfrm>
              <a:off x="1963540" y="2416628"/>
              <a:ext cx="8488140" cy="102046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C6B4C1B-3EE2-343B-72FF-D4DD3DDE992A}"/>
                </a:ext>
              </a:extLst>
            </p:cNvPr>
            <p:cNvSpPr txBox="1">
              <a:spLocks/>
            </p:cNvSpPr>
            <p:nvPr/>
          </p:nvSpPr>
          <p:spPr>
            <a:xfrm>
              <a:off x="2055506" y="2416626"/>
              <a:ext cx="8307783" cy="1073021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5400">
                  <a:solidFill>
                    <a:schemeClr val="bg1"/>
                  </a:solidFill>
                  <a:latin typeface="Segoe UI"/>
                  <a:cs typeface="Segoe UI"/>
                </a:rPr>
                <a:t>Minor Works Discovery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01958FD-905F-1E5D-ADB2-79A2E1AC2050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Content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48A65-993B-1137-6D7E-89EBA8D5D980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4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B07DB6-5535-76C2-2DF0-1E7E0D82E7FD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57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F331CA-5044-B84C-DA85-E27B8F96EFB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D822E01A-4108-27EA-FBEC-355686043984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51DB09-B40D-6110-F6E6-F5DDCAEB2A86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08F9937-6E74-1885-6A31-B2089CB3EBDB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Conclusio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555446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BBFB5-1401-AED2-93CC-A96488FB359B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Conclusion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54FC4-AA1F-B6D0-564A-98443DFA2F94}"/>
              </a:ext>
            </a:extLst>
          </p:cNvPr>
          <p:cNvSpPr/>
          <p:nvPr/>
        </p:nvSpPr>
        <p:spPr>
          <a:xfrm>
            <a:off x="344980" y="259193"/>
            <a:ext cx="1366817" cy="385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57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303367-6D4E-D199-E780-27F80990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6213255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67619-30D1-478C-95A4-3359525D2977}"/>
              </a:ext>
            </a:extLst>
          </p:cNvPr>
          <p:cNvSpPr txBox="1"/>
          <p:nvPr/>
        </p:nvSpPr>
        <p:spPr>
          <a:xfrm>
            <a:off x="444568" y="2092775"/>
            <a:ext cx="8233221" cy="38052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 b="0" i="0">
                <a:effectLst/>
                <a:latin typeface="Segoe UI"/>
                <a:cs typeface="Segoe UI"/>
              </a:rPr>
              <a:t>Housing </a:t>
            </a:r>
            <a:r>
              <a:rPr lang="en-GB" sz="2000">
                <a:latin typeface="Segoe UI"/>
                <a:cs typeface="Segoe UI"/>
              </a:rPr>
              <a:t>improvements</a:t>
            </a:r>
            <a:r>
              <a:rPr lang="en-GB" sz="2000" b="0" i="0">
                <a:effectLst/>
                <a:latin typeface="Segoe UI"/>
                <a:cs typeface="Segoe UI"/>
              </a:rPr>
              <a:t> UAT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>
                <a:latin typeface="Segoe UI"/>
                <a:ea typeface="Calibri" panose="020F0502020204030204"/>
                <a:cs typeface="Segoe UI"/>
              </a:rPr>
              <a:t>Bin delivery dashboard improvements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>
                <a:latin typeface="Segoe UI"/>
                <a:ea typeface="Calibri" panose="020F0502020204030204"/>
                <a:cs typeface="Segoe UI"/>
              </a:rPr>
              <a:t>Council Tax discounts / exemptions</a:t>
            </a:r>
          </a:p>
          <a:p>
            <a:pPr marL="800100" lvl="1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>
                <a:latin typeface="Segoe UI"/>
                <a:ea typeface="Calibri" panose="020F0502020204030204"/>
                <a:cs typeface="Segoe UI"/>
              </a:rPr>
              <a:t>Person in detention</a:t>
            </a:r>
          </a:p>
          <a:p>
            <a:pPr marL="800100" lvl="1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000">
                <a:latin typeface="Segoe UI"/>
                <a:ea typeface="Calibri" panose="020F0502020204030204"/>
                <a:cs typeface="Segoe UI"/>
              </a:rPr>
              <a:t>Unoccupied and owned by a charity</a:t>
            </a:r>
            <a:endParaRPr lang="en-US" sz="2000">
              <a:latin typeface="Segoe UI"/>
              <a:ea typeface="Calibri" panose="020F0502020204030204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Sprint 57 Show and Tell 13 November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2</cp:revision>
  <cp:lastPrinted>2024-02-21T12:46:52Z</cp:lastPrinted>
  <dcterms:created xsi:type="dcterms:W3CDTF">2022-01-17T11:39:30Z</dcterms:created>
  <dcterms:modified xsi:type="dcterms:W3CDTF">2024-11-14T11:44:57Z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