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0"/>
  </p:notesMasterIdLst>
  <p:sldIdLst>
    <p:sldId id="307" r:id="rId5"/>
    <p:sldId id="633" r:id="rId6"/>
    <p:sldId id="631" r:id="rId7"/>
    <p:sldId id="655" r:id="rId8"/>
    <p:sldId id="658" r:id="rId9"/>
    <p:sldId id="659" r:id="rId10"/>
    <p:sldId id="663" r:id="rId11"/>
    <p:sldId id="660" r:id="rId12"/>
    <p:sldId id="664" r:id="rId13"/>
    <p:sldId id="656" r:id="rId14"/>
    <p:sldId id="657" r:id="rId15"/>
    <p:sldId id="662" r:id="rId16"/>
    <p:sldId id="661" r:id="rId17"/>
    <p:sldId id="646" r:id="rId18"/>
    <p:sldId id="326"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0B1"/>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B26DA-AC6E-81A9-0B6A-665B1442CACC}" v="7" dt="2024-12-18T14:01:01.933"/>
    <p1510:client id="{9400BCC8-DFA7-FF0D-A064-30DFB31E5C63}" v="20" dt="2024-12-18T14:24:07.204"/>
    <p1510:client id="{98AEEB83-CD98-43BE-5789-BB234F995C16}" v="100" dt="2024-12-18T13:42:21.356"/>
    <p1510:client id="{EF10E4B0-3094-4CCD-8868-4AD928046E74}" v="2379" dt="2024-12-18T14:16:22.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A09BA9D-0BD4-1749-847F-F87D8611D87D}" type="datetimeFigureOut">
              <a:rPr lang="en-US" smtClean="0"/>
              <a:t>1/20/2025</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336199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4</a:t>
            </a:fld>
            <a:endParaRPr lang="en-US"/>
          </a:p>
        </p:txBody>
      </p:sp>
    </p:spTree>
    <p:extLst>
      <p:ext uri="{BB962C8B-B14F-4D97-AF65-F5344CB8AC3E}">
        <p14:creationId xmlns:p14="http://schemas.microsoft.com/office/powerpoint/2010/main" val="237950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1/20/2025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1103189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1/20/2025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6845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1/20/2025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41447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1/20/2025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19092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1/20/2025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78558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1/20/2025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08523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1/20/2025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9968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1/20/2025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83791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1/20/2025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9236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1/20/2025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58232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1/20/2025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08108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1/20/2025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3392595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ateshead.ghc2-dev.gosshosted.com/article/1385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gateshead.ghc2-dev.gosshosted.com/article/13858/Enforcement-flytipping-paymen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atesheadsafeguarding.org.uk/article/9239/Hom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62</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latin typeface="Segoe UI Semibold"/>
                <a:cs typeface="Segoe UI Semibold"/>
              </a:rPr>
            </a:br>
            <a:r>
              <a:rPr lang="en-GB" sz="2800">
                <a:solidFill>
                  <a:srgbClr val="FFFFFF"/>
                </a:solidFill>
                <a:latin typeface="Segoe UI Semibold"/>
                <a:cs typeface="Segoe UI Semibold"/>
              </a:rPr>
              <a:t> 18 December 2024</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C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4" name="Rectangle 3">
            <a:extLst>
              <a:ext uri="{FF2B5EF4-FFF2-40B4-BE49-F238E27FC236}">
                <a16:creationId xmlns:a16="http://schemas.microsoft.com/office/drawing/2014/main" id="{197DDDA1-59D8-3C5D-3780-A05736F5B361}"/>
              </a:ext>
            </a:extLst>
          </p:cNvPr>
          <p:cNvSpPr/>
          <p:nvPr/>
        </p:nvSpPr>
        <p:spPr>
          <a:xfrm>
            <a:off x="9993866" y="6180106"/>
            <a:ext cx="2198284" cy="47117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Segoe UI Semibold"/>
                <a:ea typeface="Segoe UI Black"/>
                <a:cs typeface="Segoe UI Semibold"/>
              </a:rPr>
              <a:t>Environment and Fleet Management</a:t>
            </a:r>
          </a:p>
        </p:txBody>
      </p:sp>
      <p:sp>
        <p:nvSpPr>
          <p:cNvPr id="8" name="Title 7">
            <a:extLst>
              <a:ext uri="{FF2B5EF4-FFF2-40B4-BE49-F238E27FC236}">
                <a16:creationId xmlns:a16="http://schemas.microsoft.com/office/drawing/2014/main" id="{A14505C0-8D9C-FE04-C6CA-EF2A674F476C}"/>
              </a:ext>
            </a:extLst>
          </p:cNvPr>
          <p:cNvSpPr>
            <a:spLocks noGrp="1"/>
          </p:cNvSpPr>
          <p:nvPr>
            <p:ph type="title"/>
          </p:nvPr>
        </p:nvSpPr>
        <p:spPr>
          <a:xfrm>
            <a:off x="612648" y="1511167"/>
            <a:ext cx="3795579" cy="3368125"/>
          </a:xfrm>
        </p:spPr>
        <p:txBody>
          <a:bodyPr>
            <a:normAutofit/>
          </a:bodyPr>
          <a:lstStyle/>
          <a:p>
            <a:r>
              <a:rPr lang="en-GB" sz="1800" b="0"/>
              <a:t>Request to develop a newsletter to help promote, inform and recognise work of countryside volunteers and friends groups.</a:t>
            </a:r>
            <a:br>
              <a:rPr lang="en-GB" sz="1800" b="0"/>
            </a:br>
            <a:br>
              <a:rPr lang="en-GB" sz="1800" b="0"/>
            </a:br>
            <a:r>
              <a:rPr lang="en-GB" sz="1800" b="0"/>
              <a:t>Template for first issue developed, communications supported with drafting and adding content on behalf of countryside team. </a:t>
            </a:r>
            <a:br>
              <a:rPr lang="en-GB" sz="1800" b="0"/>
            </a:br>
            <a:br>
              <a:rPr lang="en-GB" sz="1800" b="0"/>
            </a:br>
            <a:r>
              <a:rPr lang="en-GB" sz="1800" b="0"/>
              <a:t>Issued via Mailchimp to volunteers on 16 December. Next issue planned for spring 2025.</a:t>
            </a:r>
          </a:p>
        </p:txBody>
      </p:sp>
      <p:pic>
        <p:nvPicPr>
          <p:cNvPr id="3" name="Content Placeholder 2" descr="A screenshot of a newsletter&#10;&#10;Description automatically generated">
            <a:extLst>
              <a:ext uri="{FF2B5EF4-FFF2-40B4-BE49-F238E27FC236}">
                <a16:creationId xmlns:a16="http://schemas.microsoft.com/office/drawing/2014/main" id="{7B7AA373-ED16-29BC-BEE0-9C3C88242555}"/>
              </a:ext>
            </a:extLst>
          </p:cNvPr>
          <p:cNvPicPr>
            <a:picLocks noGrp="1" noChangeAspect="1"/>
          </p:cNvPicPr>
          <p:nvPr>
            <p:ph idx="1"/>
          </p:nvPr>
        </p:nvPicPr>
        <p:blipFill>
          <a:blip r:embed="rId3"/>
          <a:stretch>
            <a:fillRect/>
          </a:stretch>
        </p:blipFill>
        <p:spPr>
          <a:xfrm>
            <a:off x="4825356" y="532230"/>
            <a:ext cx="2260551" cy="4351338"/>
          </a:xfrm>
        </p:spPr>
      </p:pic>
      <p:pic>
        <p:nvPicPr>
          <p:cNvPr id="5" name="Picture 4" descr="A group of people in a line&#10;&#10;Description automatically generated">
            <a:extLst>
              <a:ext uri="{FF2B5EF4-FFF2-40B4-BE49-F238E27FC236}">
                <a16:creationId xmlns:a16="http://schemas.microsoft.com/office/drawing/2014/main" id="{5646775F-D26E-2DC6-9A8A-49F102828802}"/>
              </a:ext>
            </a:extLst>
          </p:cNvPr>
          <p:cNvPicPr>
            <a:picLocks noChangeAspect="1"/>
          </p:cNvPicPr>
          <p:nvPr/>
        </p:nvPicPr>
        <p:blipFill>
          <a:blip r:embed="rId4"/>
          <a:stretch>
            <a:fillRect/>
          </a:stretch>
        </p:blipFill>
        <p:spPr>
          <a:xfrm>
            <a:off x="7228973" y="529139"/>
            <a:ext cx="2286000" cy="4676775"/>
          </a:xfrm>
          <a:prstGeom prst="rect">
            <a:avLst/>
          </a:prstGeom>
        </p:spPr>
      </p:pic>
      <p:pic>
        <p:nvPicPr>
          <p:cNvPr id="6" name="Picture 5" descr="A screenshot of a newsletter&#10;&#10;Description automatically generated">
            <a:extLst>
              <a:ext uri="{FF2B5EF4-FFF2-40B4-BE49-F238E27FC236}">
                <a16:creationId xmlns:a16="http://schemas.microsoft.com/office/drawing/2014/main" id="{2C92EB3B-BE9F-0B3C-31C5-CFA18D620F4D}"/>
              </a:ext>
            </a:extLst>
          </p:cNvPr>
          <p:cNvPicPr>
            <a:picLocks noChangeAspect="1"/>
          </p:cNvPicPr>
          <p:nvPr/>
        </p:nvPicPr>
        <p:blipFill>
          <a:blip r:embed="rId5"/>
          <a:stretch>
            <a:fillRect/>
          </a:stretch>
        </p:blipFill>
        <p:spPr>
          <a:xfrm>
            <a:off x="9796212" y="405815"/>
            <a:ext cx="2305050" cy="4963528"/>
          </a:xfrm>
          <a:prstGeom prst="rect">
            <a:avLst/>
          </a:prstGeom>
        </p:spPr>
      </p:pic>
      <p:sp>
        <p:nvSpPr>
          <p:cNvPr id="10" name="Title 7">
            <a:extLst>
              <a:ext uri="{FF2B5EF4-FFF2-40B4-BE49-F238E27FC236}">
                <a16:creationId xmlns:a16="http://schemas.microsoft.com/office/drawing/2014/main" id="{661021C0-653B-E2D0-FCE6-5637C12A5C5E}"/>
              </a:ext>
            </a:extLst>
          </p:cNvPr>
          <p:cNvSpPr txBox="1">
            <a:spLocks/>
          </p:cNvSpPr>
          <p:nvPr/>
        </p:nvSpPr>
        <p:spPr>
          <a:xfrm>
            <a:off x="464259" y="691014"/>
            <a:ext cx="4637789" cy="1172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sz="1800"/>
              <a:t>Countryside volunteers newsletter</a:t>
            </a:r>
          </a:p>
        </p:txBody>
      </p:sp>
    </p:spTree>
    <p:extLst>
      <p:ext uri="{BB962C8B-B14F-4D97-AF65-F5344CB8AC3E}">
        <p14:creationId xmlns:p14="http://schemas.microsoft.com/office/powerpoint/2010/main" val="225982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4" name="Rectangle 3">
            <a:extLst>
              <a:ext uri="{FF2B5EF4-FFF2-40B4-BE49-F238E27FC236}">
                <a16:creationId xmlns:a16="http://schemas.microsoft.com/office/drawing/2014/main" id="{197DDDA1-59D8-3C5D-3780-A05736F5B361}"/>
              </a:ext>
            </a:extLst>
          </p:cNvPr>
          <p:cNvSpPr/>
          <p:nvPr/>
        </p:nvSpPr>
        <p:spPr>
          <a:xfrm>
            <a:off x="9993866" y="6180106"/>
            <a:ext cx="2198284" cy="370916"/>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rgbClr val="FFFFFF"/>
                </a:solidFill>
                <a:latin typeface="Segoe UI Semibold"/>
                <a:ea typeface="Segoe UI Black"/>
                <a:cs typeface="Segoe UI Semibold"/>
              </a:rPr>
              <a:t>Development</a:t>
            </a:r>
            <a:endParaRPr lang="en-US"/>
          </a:p>
        </p:txBody>
      </p:sp>
      <p:sp>
        <p:nvSpPr>
          <p:cNvPr id="8" name="Title 7">
            <a:extLst>
              <a:ext uri="{FF2B5EF4-FFF2-40B4-BE49-F238E27FC236}">
                <a16:creationId xmlns:a16="http://schemas.microsoft.com/office/drawing/2014/main" id="{A14505C0-8D9C-FE04-C6CA-EF2A674F476C}"/>
              </a:ext>
            </a:extLst>
          </p:cNvPr>
          <p:cNvSpPr>
            <a:spLocks noGrp="1"/>
          </p:cNvSpPr>
          <p:nvPr>
            <p:ph type="title"/>
          </p:nvPr>
        </p:nvSpPr>
        <p:spPr/>
        <p:txBody>
          <a:bodyPr/>
          <a:lstStyle/>
          <a:p>
            <a:r>
              <a:rPr lang="en-GB"/>
              <a:t>Development</a:t>
            </a:r>
          </a:p>
        </p:txBody>
      </p:sp>
      <p:sp>
        <p:nvSpPr>
          <p:cNvPr id="2" name="Content Placeholder 4">
            <a:extLst>
              <a:ext uri="{FF2B5EF4-FFF2-40B4-BE49-F238E27FC236}">
                <a16:creationId xmlns:a16="http://schemas.microsoft.com/office/drawing/2014/main" id="{09D31960-03C6-89BC-C867-6DA900E1AA0D}"/>
              </a:ext>
            </a:extLst>
          </p:cNvPr>
          <p:cNvSpPr>
            <a:spLocks noGrp="1"/>
          </p:cNvSpPr>
          <p:nvPr>
            <p:ph idx="1"/>
          </p:nvPr>
        </p:nvSpPr>
        <p:spPr>
          <a:xfrm>
            <a:off x="838200" y="1382842"/>
            <a:ext cx="10515600" cy="4804418"/>
          </a:xfrm>
        </p:spPr>
        <p:txBody>
          <a:bodyPr vert="horz" lIns="91440" tIns="45720" rIns="91440" bIns="45720" rtlCol="0" anchor="t">
            <a:normAutofit/>
          </a:bodyPr>
          <a:lstStyle/>
          <a:p>
            <a:r>
              <a:rPr lang="en-US">
                <a:cs typeface="Calibri"/>
              </a:rPr>
              <a:t>Bulky waste</a:t>
            </a:r>
          </a:p>
          <a:p>
            <a:pPr lvl="1">
              <a:buFont typeface="Courier New,monospace" panose="020B0604020202020204" pitchFamily="34" charset="0"/>
              <a:buChar char="o"/>
            </a:pPr>
            <a:r>
              <a:rPr lang="en-US">
                <a:cs typeface="Calibri"/>
              </a:rPr>
              <a:t>Removal of COVID questions and clarification around internal clearances</a:t>
            </a:r>
          </a:p>
          <a:p>
            <a:pPr lvl="1">
              <a:buFont typeface="Courier New,monospace" panose="020B0604020202020204" pitchFamily="34" charset="0"/>
              <a:buChar char="o"/>
            </a:pPr>
            <a:r>
              <a:rPr lang="en-US">
                <a:cs typeface="Calibri"/>
              </a:rPr>
              <a:t>Update to bulky waste item list – removal of items</a:t>
            </a:r>
          </a:p>
          <a:p>
            <a:pPr lvl="1">
              <a:buFont typeface="Courier New,monospace" panose="020B0604020202020204" pitchFamily="34" charset="0"/>
              <a:buChar char="o"/>
            </a:pPr>
            <a:r>
              <a:rPr lang="en-US">
                <a:cs typeface="Calibri"/>
              </a:rPr>
              <a:t>Change to allocation groups for bulky waste quote requests</a:t>
            </a:r>
            <a:endParaRPr lang="en-US"/>
          </a:p>
          <a:p>
            <a:r>
              <a:rPr lang="en-US">
                <a:cs typeface="Calibri"/>
              </a:rPr>
              <a:t>Gambling </a:t>
            </a:r>
            <a:r>
              <a:rPr lang="en-US" err="1">
                <a:cs typeface="Calibri"/>
              </a:rPr>
              <a:t>licence</a:t>
            </a:r>
            <a:r>
              <a:rPr lang="en-US">
                <a:cs typeface="Calibri"/>
              </a:rPr>
              <a:t> payment form</a:t>
            </a:r>
            <a:endParaRPr lang="en-US"/>
          </a:p>
          <a:p>
            <a:pPr lvl="1">
              <a:buFont typeface="Courier New" panose="020B0604020202020204" pitchFamily="34" charset="0"/>
              <a:buChar char="o"/>
            </a:pPr>
            <a:r>
              <a:rPr lang="en-US">
                <a:cs typeface="Calibri"/>
              </a:rPr>
              <a:t>Removal of validation on reference number</a:t>
            </a:r>
          </a:p>
          <a:p>
            <a:pPr lvl="1">
              <a:buFont typeface="Courier New" panose="020B0604020202020204" pitchFamily="34" charset="0"/>
              <a:buChar char="o"/>
            </a:pPr>
            <a:r>
              <a:rPr lang="en-US">
                <a:cs typeface="Calibri"/>
              </a:rPr>
              <a:t>Update to Ref1 and Ref2 to ensure payments are processed correctly</a:t>
            </a:r>
          </a:p>
          <a:p>
            <a:r>
              <a:rPr lang="en-US">
                <a:cs typeface="Calibri"/>
              </a:rPr>
              <a:t>Taxi </a:t>
            </a:r>
            <a:r>
              <a:rPr lang="en-US" err="1">
                <a:cs typeface="Calibri"/>
              </a:rPr>
              <a:t>licencing</a:t>
            </a:r>
            <a:r>
              <a:rPr lang="en-US">
                <a:cs typeface="Calibri"/>
              </a:rPr>
              <a:t> payments</a:t>
            </a:r>
            <a:endParaRPr lang="en-US" sz="1100">
              <a:solidFill>
                <a:srgbClr val="172B4D"/>
              </a:solidFill>
              <a:cs typeface="Calibri"/>
            </a:endParaRPr>
          </a:p>
          <a:p>
            <a:pPr lvl="1">
              <a:buFont typeface="Courier New" panose="020B0604020202020204" pitchFamily="34" charset="0"/>
              <a:buChar char="o"/>
            </a:pPr>
            <a:r>
              <a:rPr lang="en-US">
                <a:cs typeface="Calibri"/>
              </a:rPr>
              <a:t>Addition of Private Hire Operator – Annual fee</a:t>
            </a:r>
          </a:p>
          <a:p>
            <a:r>
              <a:rPr lang="en-US">
                <a:solidFill>
                  <a:srgbClr val="000000"/>
                </a:solidFill>
                <a:ea typeface="+mn-lt"/>
                <a:cs typeface="Calibri"/>
              </a:rPr>
              <a:t>Schools PN payments</a:t>
            </a:r>
          </a:p>
          <a:p>
            <a:pPr lvl="1">
              <a:buFont typeface="Courier New" panose="020B0604020202020204" pitchFamily="34" charset="0"/>
              <a:buChar char="o"/>
            </a:pPr>
            <a:r>
              <a:rPr lang="en-US">
                <a:solidFill>
                  <a:srgbClr val="000000"/>
                </a:solidFill>
                <a:ea typeface="+mn-lt"/>
                <a:cs typeface="Calibri"/>
              </a:rPr>
              <a:t>Addition of case detail to new case email</a:t>
            </a:r>
          </a:p>
          <a:p>
            <a:pPr lvl="1">
              <a:buFont typeface="Courier New" panose="020B0604020202020204" pitchFamily="34" charset="0"/>
              <a:buChar char="o"/>
            </a:pPr>
            <a:endParaRPr lang="en-US">
              <a:solidFill>
                <a:srgbClr val="000000"/>
              </a:solidFill>
              <a:ea typeface="+mn-lt"/>
              <a:cs typeface="Calibri"/>
            </a:endParaRPr>
          </a:p>
          <a:p>
            <a:pPr marL="228600" lvl="1" indent="0">
              <a:buNone/>
            </a:pPr>
            <a:endParaRPr lang="en-US">
              <a:solidFill>
                <a:srgbClr val="000000"/>
              </a:solidFill>
              <a:ea typeface="+mn-lt"/>
              <a:cs typeface="Calibri"/>
            </a:endParaRPr>
          </a:p>
        </p:txBody>
      </p:sp>
    </p:spTree>
    <p:extLst>
      <p:ext uri="{BB962C8B-B14F-4D97-AF65-F5344CB8AC3E}">
        <p14:creationId xmlns:p14="http://schemas.microsoft.com/office/powerpoint/2010/main" val="350192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4" name="Rectangle 3">
            <a:extLst>
              <a:ext uri="{FF2B5EF4-FFF2-40B4-BE49-F238E27FC236}">
                <a16:creationId xmlns:a16="http://schemas.microsoft.com/office/drawing/2014/main" id="{197DDDA1-59D8-3C5D-3780-A05736F5B361}"/>
              </a:ext>
            </a:extLst>
          </p:cNvPr>
          <p:cNvSpPr/>
          <p:nvPr/>
        </p:nvSpPr>
        <p:spPr>
          <a:xfrm>
            <a:off x="9993866" y="6180106"/>
            <a:ext cx="2198284" cy="370916"/>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rgbClr val="FFFFFF"/>
                </a:solidFill>
                <a:latin typeface="Segoe UI Semibold"/>
                <a:ea typeface="Segoe UI Black"/>
                <a:cs typeface="Segoe UI Semibold"/>
              </a:rPr>
              <a:t>Development</a:t>
            </a:r>
            <a:endParaRPr lang="en-US"/>
          </a:p>
        </p:txBody>
      </p:sp>
      <p:sp>
        <p:nvSpPr>
          <p:cNvPr id="8" name="Title 7">
            <a:extLst>
              <a:ext uri="{FF2B5EF4-FFF2-40B4-BE49-F238E27FC236}">
                <a16:creationId xmlns:a16="http://schemas.microsoft.com/office/drawing/2014/main" id="{A14505C0-8D9C-FE04-C6CA-EF2A674F476C}"/>
              </a:ext>
            </a:extLst>
          </p:cNvPr>
          <p:cNvSpPr>
            <a:spLocks noGrp="1"/>
          </p:cNvSpPr>
          <p:nvPr>
            <p:ph type="title"/>
          </p:nvPr>
        </p:nvSpPr>
        <p:spPr/>
        <p:txBody>
          <a:bodyPr/>
          <a:lstStyle/>
          <a:p>
            <a:r>
              <a:rPr lang="en-GB"/>
              <a:t>Development</a:t>
            </a:r>
          </a:p>
        </p:txBody>
      </p:sp>
      <p:sp>
        <p:nvSpPr>
          <p:cNvPr id="2" name="Content Placeholder 4">
            <a:extLst>
              <a:ext uri="{FF2B5EF4-FFF2-40B4-BE49-F238E27FC236}">
                <a16:creationId xmlns:a16="http://schemas.microsoft.com/office/drawing/2014/main" id="{09D31960-03C6-89BC-C867-6DA900E1AA0D}"/>
              </a:ext>
            </a:extLst>
          </p:cNvPr>
          <p:cNvSpPr>
            <a:spLocks noGrp="1"/>
          </p:cNvSpPr>
          <p:nvPr>
            <p:ph idx="1"/>
          </p:nvPr>
        </p:nvSpPr>
        <p:spPr>
          <a:xfrm>
            <a:off x="838200" y="1331355"/>
            <a:ext cx="10515600" cy="4855905"/>
          </a:xfrm>
        </p:spPr>
        <p:txBody>
          <a:bodyPr vert="horz" lIns="91440" tIns="45720" rIns="91440" bIns="45720" rtlCol="0" anchor="t">
            <a:normAutofit fontScale="92500" lnSpcReduction="10000"/>
          </a:bodyPr>
          <a:lstStyle/>
          <a:p>
            <a:r>
              <a:rPr lang="en-US">
                <a:cs typeface="Calibri"/>
              </a:rPr>
              <a:t>Standard payments</a:t>
            </a:r>
          </a:p>
          <a:p>
            <a:pPr lvl="1">
              <a:buFont typeface="Courier New" panose="020B0604020202020204" pitchFamily="34" charset="0"/>
              <a:buChar char="o"/>
            </a:pPr>
            <a:r>
              <a:rPr lang="en-US">
                <a:cs typeface="Calibri"/>
              </a:rPr>
              <a:t>Update to form to show Phone number below Email address for consistency</a:t>
            </a:r>
          </a:p>
          <a:p>
            <a:pPr lvl="1">
              <a:buFont typeface="Courier New" panose="020B0604020202020204" pitchFamily="34" charset="0"/>
              <a:buChar char="o"/>
            </a:pPr>
            <a:r>
              <a:rPr lang="en-US">
                <a:cs typeface="Calibri"/>
              </a:rPr>
              <a:t>Creation of four new enforcement payment types</a:t>
            </a:r>
          </a:p>
          <a:p>
            <a:pPr lvl="2">
              <a:buFont typeface="Wingdings" panose="020B0604020202020204" pitchFamily="34" charset="0"/>
              <a:buChar char="§"/>
            </a:pPr>
            <a:r>
              <a:rPr lang="en-US">
                <a:cs typeface="Calibri"/>
              </a:rPr>
              <a:t>Household duty of care</a:t>
            </a:r>
            <a:r>
              <a:rPr lang="en-US" sz="900">
                <a:cs typeface="Calibri"/>
              </a:rPr>
              <a:t> - </a:t>
            </a:r>
            <a:r>
              <a:rPr lang="en-US" sz="900">
                <a:ea typeface="+mn-lt"/>
                <a:cs typeface="+mn-lt"/>
                <a:hlinkClick r:id="rId3"/>
              </a:rPr>
              <a:t>Household Duty of Care payment - Gateshead Council</a:t>
            </a:r>
            <a:endParaRPr lang="en-US" sz="900">
              <a:cs typeface="Calibri"/>
            </a:endParaRPr>
          </a:p>
          <a:p>
            <a:pPr lvl="2">
              <a:buFont typeface="Wingdings" panose="020B0604020202020204" pitchFamily="34" charset="0"/>
              <a:buChar char="§"/>
            </a:pPr>
            <a:r>
              <a:rPr lang="en-US">
                <a:cs typeface="Calibri"/>
              </a:rPr>
              <a:t>Failure to produce waste documents</a:t>
            </a:r>
          </a:p>
          <a:p>
            <a:pPr lvl="2">
              <a:buFont typeface="Wingdings" panose="020B0604020202020204" pitchFamily="34" charset="0"/>
              <a:buChar char="§"/>
            </a:pPr>
            <a:r>
              <a:rPr lang="en-US">
                <a:cs typeface="Calibri"/>
              </a:rPr>
              <a:t>Failure to produce authority to transport waste</a:t>
            </a:r>
          </a:p>
          <a:p>
            <a:pPr lvl="2">
              <a:buFont typeface="Wingdings" panose="020B0604020202020204" pitchFamily="34" charset="0"/>
              <a:buChar char="§"/>
            </a:pPr>
            <a:r>
              <a:rPr lang="en-US">
                <a:cs typeface="Calibri"/>
              </a:rPr>
              <a:t>Miscellaneous enforcement payments</a:t>
            </a:r>
          </a:p>
          <a:p>
            <a:r>
              <a:rPr lang="en-US">
                <a:solidFill>
                  <a:srgbClr val="000000"/>
                </a:solidFill>
                <a:cs typeface="Calibri"/>
              </a:rPr>
              <a:t>Variable payments</a:t>
            </a:r>
          </a:p>
          <a:p>
            <a:pPr lvl="1">
              <a:buFont typeface="Courier New" panose="020B0604020202020204" pitchFamily="34" charset="0"/>
              <a:buChar char="o"/>
            </a:pPr>
            <a:r>
              <a:rPr lang="en-US">
                <a:cs typeface="Calibri"/>
              </a:rPr>
              <a:t>Five payments that have different payment amounts based on payment periods</a:t>
            </a:r>
          </a:p>
          <a:p>
            <a:pPr lvl="2">
              <a:buFont typeface="Wingdings" panose="020B0604020202020204" pitchFamily="34" charset="0"/>
              <a:buChar char="§"/>
            </a:pPr>
            <a:r>
              <a:rPr lang="en-US" err="1">
                <a:solidFill>
                  <a:srgbClr val="000000"/>
                </a:solidFill>
                <a:ea typeface="+mn-lt"/>
                <a:cs typeface="Calibri"/>
              </a:rPr>
              <a:t>Flytipping</a:t>
            </a:r>
            <a:r>
              <a:rPr lang="en-US">
                <a:solidFill>
                  <a:srgbClr val="000000"/>
                </a:solidFill>
                <a:ea typeface="+mn-lt"/>
                <a:cs typeface="Calibri"/>
              </a:rPr>
              <a:t> - </a:t>
            </a:r>
            <a:r>
              <a:rPr lang="en-US" sz="900">
                <a:solidFill>
                  <a:srgbClr val="0065FF"/>
                </a:solidFill>
                <a:ea typeface="+mn-lt"/>
                <a:cs typeface="+mn-lt"/>
                <a:hlinkClick r:id="rId4"/>
              </a:rPr>
              <a:t>Enforcement flytipping payment - Gateshead Council</a:t>
            </a:r>
            <a:endParaRPr lang="en-US" sz="900">
              <a:solidFill>
                <a:srgbClr val="000000"/>
              </a:solidFill>
              <a:ea typeface="+mn-lt"/>
              <a:cs typeface="Calibri"/>
            </a:endParaRPr>
          </a:p>
          <a:p>
            <a:pPr lvl="2">
              <a:buFont typeface="Wingdings" panose="020B0604020202020204" pitchFamily="34" charset="0"/>
              <a:buChar char="§"/>
            </a:pPr>
            <a:r>
              <a:rPr lang="en-US">
                <a:solidFill>
                  <a:srgbClr val="000000"/>
                </a:solidFill>
                <a:ea typeface="+mn-lt"/>
                <a:cs typeface="Calibri"/>
              </a:rPr>
              <a:t>Littering</a:t>
            </a:r>
          </a:p>
          <a:p>
            <a:pPr lvl="2">
              <a:buFont typeface="Wingdings" panose="020B0604020202020204" pitchFamily="34" charset="0"/>
              <a:buChar char="§"/>
            </a:pPr>
            <a:r>
              <a:rPr lang="en-US">
                <a:solidFill>
                  <a:srgbClr val="000000"/>
                </a:solidFill>
                <a:ea typeface="+mn-lt"/>
                <a:cs typeface="Calibri"/>
              </a:rPr>
              <a:t>Failure to comply with a waste receptacles notice</a:t>
            </a:r>
          </a:p>
          <a:p>
            <a:pPr lvl="2">
              <a:buFont typeface="Wingdings" panose="020B0604020202020204" pitchFamily="34" charset="0"/>
              <a:buChar char="§"/>
            </a:pPr>
            <a:r>
              <a:rPr lang="en-US">
                <a:solidFill>
                  <a:srgbClr val="000000"/>
                </a:solidFill>
                <a:ea typeface="+mn-lt"/>
                <a:cs typeface="Calibri"/>
              </a:rPr>
              <a:t>Failure to comply with a Community Protection Notice – Enforcement</a:t>
            </a:r>
          </a:p>
          <a:p>
            <a:pPr lvl="2">
              <a:buFont typeface="Wingdings" panose="020B0604020202020204" pitchFamily="34" charset="0"/>
              <a:buChar char="§"/>
            </a:pPr>
            <a:r>
              <a:rPr lang="en-US" sz="1800">
                <a:solidFill>
                  <a:srgbClr val="000000"/>
                </a:solidFill>
                <a:ea typeface="+mn-lt"/>
                <a:cs typeface="Calibri"/>
              </a:rPr>
              <a:t>Failure to comply with a Community Protection Notice – Private Sector Housing</a:t>
            </a:r>
            <a:endParaRPr lang="en-US">
              <a:solidFill>
                <a:srgbClr val="000000"/>
              </a:solidFill>
              <a:ea typeface="+mn-lt"/>
              <a:cs typeface="Calibri"/>
            </a:endParaRPr>
          </a:p>
          <a:p>
            <a:pPr lvl="2">
              <a:buFont typeface="Wingdings" panose="020B0604020202020204" pitchFamily="34" charset="0"/>
              <a:buChar char="§"/>
            </a:pPr>
            <a:endParaRPr lang="en-US">
              <a:solidFill>
                <a:srgbClr val="000000"/>
              </a:solidFill>
              <a:ea typeface="+mn-lt"/>
              <a:cs typeface="Calibri"/>
            </a:endParaRPr>
          </a:p>
          <a:p>
            <a:endParaRPr lang="en-US">
              <a:solidFill>
                <a:srgbClr val="000000"/>
              </a:solidFill>
              <a:ea typeface="+mn-lt"/>
              <a:cs typeface="Calibri"/>
            </a:endParaRPr>
          </a:p>
          <a:p>
            <a:pPr lvl="1">
              <a:buFont typeface="Courier New" panose="020B0604020202020204" pitchFamily="34" charset="0"/>
              <a:buChar char="o"/>
            </a:pPr>
            <a:endParaRPr lang="en-US">
              <a:solidFill>
                <a:srgbClr val="000000"/>
              </a:solidFill>
              <a:ea typeface="+mn-lt"/>
              <a:cs typeface="Calibri"/>
            </a:endParaRPr>
          </a:p>
          <a:p>
            <a:pPr marL="228600" lvl="1" indent="0">
              <a:buNone/>
            </a:pPr>
            <a:endParaRPr lang="en-US">
              <a:solidFill>
                <a:srgbClr val="000000"/>
              </a:solidFill>
              <a:ea typeface="+mn-lt"/>
              <a:cs typeface="Calibri"/>
            </a:endParaRPr>
          </a:p>
        </p:txBody>
      </p:sp>
    </p:spTree>
    <p:extLst>
      <p:ext uri="{BB962C8B-B14F-4D97-AF65-F5344CB8AC3E}">
        <p14:creationId xmlns:p14="http://schemas.microsoft.com/office/powerpoint/2010/main" val="273325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18" name="Rectangle 17">
            <a:extLst>
              <a:ext uri="{FF2B5EF4-FFF2-40B4-BE49-F238E27FC236}">
                <a16:creationId xmlns:a16="http://schemas.microsoft.com/office/drawing/2014/main" id="{1EADE36F-D54A-55FE-FAF8-52D69EC3BD1B}"/>
              </a:ext>
            </a:extLst>
          </p:cNvPr>
          <p:cNvSpPr/>
          <p:nvPr/>
        </p:nvSpPr>
        <p:spPr>
          <a:xfrm>
            <a:off x="3063981" y="5261527"/>
            <a:ext cx="7277100" cy="925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4" name="Rectangle 3">
            <a:extLst>
              <a:ext uri="{FF2B5EF4-FFF2-40B4-BE49-F238E27FC236}">
                <a16:creationId xmlns:a16="http://schemas.microsoft.com/office/drawing/2014/main" id="{197DDDA1-59D8-3C5D-3780-A05736F5B361}"/>
              </a:ext>
            </a:extLst>
          </p:cNvPr>
          <p:cNvSpPr/>
          <p:nvPr/>
        </p:nvSpPr>
        <p:spPr>
          <a:xfrm>
            <a:off x="9993866" y="6180106"/>
            <a:ext cx="2198284" cy="370916"/>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rgbClr val="FFFFFF"/>
                </a:solidFill>
                <a:latin typeface="Segoe UI Semibold"/>
                <a:ea typeface="Segoe UI Black"/>
                <a:cs typeface="Segoe UI Semibold"/>
              </a:rPr>
              <a:t>Coming next</a:t>
            </a:r>
            <a:endParaRPr lang="en-US"/>
          </a:p>
        </p:txBody>
      </p:sp>
      <p:sp>
        <p:nvSpPr>
          <p:cNvPr id="8" name="Title 7">
            <a:extLst>
              <a:ext uri="{FF2B5EF4-FFF2-40B4-BE49-F238E27FC236}">
                <a16:creationId xmlns:a16="http://schemas.microsoft.com/office/drawing/2014/main" id="{A14505C0-8D9C-FE04-C6CA-EF2A674F476C}"/>
              </a:ext>
            </a:extLst>
          </p:cNvPr>
          <p:cNvSpPr>
            <a:spLocks noGrp="1"/>
          </p:cNvSpPr>
          <p:nvPr>
            <p:ph type="title"/>
          </p:nvPr>
        </p:nvSpPr>
        <p:spPr/>
        <p:txBody>
          <a:bodyPr/>
          <a:lstStyle/>
          <a:p>
            <a:r>
              <a:rPr lang="en-GB"/>
              <a:t>Coming next……</a:t>
            </a:r>
          </a:p>
        </p:txBody>
      </p:sp>
      <p:sp>
        <p:nvSpPr>
          <p:cNvPr id="2" name="Content Placeholder 4">
            <a:extLst>
              <a:ext uri="{FF2B5EF4-FFF2-40B4-BE49-F238E27FC236}">
                <a16:creationId xmlns:a16="http://schemas.microsoft.com/office/drawing/2014/main" id="{09D31960-03C6-89BC-C867-6DA900E1AA0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cs typeface="Calibri"/>
              </a:rPr>
              <a:t>Christmas arrangements</a:t>
            </a:r>
          </a:p>
          <a:p>
            <a:r>
              <a:rPr lang="en-US">
                <a:cs typeface="Calibri"/>
              </a:rPr>
              <a:t>Microsoft Clarity</a:t>
            </a:r>
            <a:endParaRPr lang="en-US"/>
          </a:p>
          <a:p>
            <a:r>
              <a:rPr lang="en-US">
                <a:cs typeface="Calibri"/>
              </a:rPr>
              <a:t>Mobile Elevated Working Platforms (MEWPs)</a:t>
            </a:r>
          </a:p>
          <a:p>
            <a:r>
              <a:rPr lang="en-US">
                <a:cs typeface="Calibri"/>
              </a:rPr>
              <a:t>Direct Payment report and content work</a:t>
            </a:r>
          </a:p>
        </p:txBody>
      </p:sp>
    </p:spTree>
    <p:extLst>
      <p:ext uri="{BB962C8B-B14F-4D97-AF65-F5344CB8AC3E}">
        <p14:creationId xmlns:p14="http://schemas.microsoft.com/office/powerpoint/2010/main" val="284741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rcRect l="933" t="8812" r="34232" b="-1"/>
          <a:stretch/>
        </p:blipFill>
        <p:spPr>
          <a:xfrm>
            <a:off x="4940026" y="10"/>
            <a:ext cx="7251974" cy="6857990"/>
          </a:xfrm>
          <a:prstGeom prst="rect">
            <a:avLst/>
          </a:prstGeom>
        </p:spPr>
      </p:pic>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190434" y="1122363"/>
            <a:ext cx="4749785" cy="3204134"/>
          </a:xfrm>
        </p:spPr>
        <p:txBody>
          <a:bodyPr anchor="b">
            <a:normAutofit/>
          </a:bodyPr>
          <a:lstStyle/>
          <a:p>
            <a:pPr algn="l"/>
            <a:r>
              <a:rPr lang="en-GB">
                <a:latin typeface="Segoe UI Semibold"/>
                <a:cs typeface="Segoe UI Semibold"/>
              </a:rPr>
              <a:t>No Deployments</a:t>
            </a:r>
            <a:br>
              <a:rPr lang="en-GB">
                <a:latin typeface="Segoe UI Semibold"/>
                <a:cs typeface="Segoe UI Semibold"/>
              </a:rPr>
            </a:br>
            <a:r>
              <a:rPr lang="en-GB">
                <a:latin typeface="Segoe UI Semibold"/>
                <a:cs typeface="Segoe UI Semibold"/>
              </a:rPr>
              <a:t> until 06/01/25</a:t>
            </a:r>
            <a:endParaRPr lang="en-GB" sz="4400">
              <a:latin typeface="Segoe UI Semibold" panose="020B0702040204020203" pitchFamily="34" charset="0"/>
              <a:cs typeface="Segoe UI Semibold" panose="020B0702040204020203" pitchFamily="34" charset="0"/>
            </a:endParaRPr>
          </a:p>
        </p:txBody>
      </p:sp>
      <p:pic>
        <p:nvPicPr>
          <p:cNvPr id="4" name="Picture 3" descr="Shape&#10;&#10;Description automatically generated with medium confidence">
            <a:extLst>
              <a:ext uri="{FF2B5EF4-FFF2-40B4-BE49-F238E27FC236}">
                <a16:creationId xmlns:a16="http://schemas.microsoft.com/office/drawing/2014/main" id="{73CEC23D-ADA7-D704-8B50-6E5208380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Tree>
    <p:extLst>
      <p:ext uri="{BB962C8B-B14F-4D97-AF65-F5344CB8AC3E}">
        <p14:creationId xmlns:p14="http://schemas.microsoft.com/office/powerpoint/2010/main" val="35621268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6367461" y="728664"/>
            <a:ext cx="4984813" cy="3157080"/>
          </a:xfrm>
          <a:noFill/>
        </p:spPr>
        <p:txBody>
          <a:bodyPr>
            <a:normAutofit/>
          </a:bodyPr>
          <a:lstStyle/>
          <a:p>
            <a:pPr algn="l"/>
            <a:r>
              <a:rPr lang="en-GB" sz="5200">
                <a:latin typeface="Segoe UI Semibold"/>
                <a:cs typeface="Segoe UI Semibold"/>
              </a:rPr>
              <a:t>Thank you </a:t>
            </a:r>
            <a:endParaRPr lang="en-GB" sz="5200">
              <a:latin typeface="Segoe UI Semibold" panose="020B0702040204020203" pitchFamily="34" charset="0"/>
              <a:cs typeface="Segoe UI Semibold" panose="020B0702040204020203" pitchFamily="34" charset="0"/>
            </a:endParaRPr>
          </a:p>
        </p:txBody>
      </p:sp>
      <p:sp>
        <p:nvSpPr>
          <p:cNvPr id="12" name="Text Placeholder 4">
            <a:extLst>
              <a:ext uri="{FF2B5EF4-FFF2-40B4-BE49-F238E27FC236}">
                <a16:creationId xmlns:a16="http://schemas.microsoft.com/office/drawing/2014/main" id="{54CD6BD3-4A45-0A77-D9ED-137E5380E4BC}"/>
              </a:ext>
            </a:extLst>
          </p:cNvPr>
          <p:cNvSpPr>
            <a:spLocks noGrp="1"/>
          </p:cNvSpPr>
          <p:nvPr>
            <p:ph type="subTitle" idx="1"/>
          </p:nvPr>
        </p:nvSpPr>
        <p:spPr>
          <a:xfrm>
            <a:off x="6367461" y="4072045"/>
            <a:ext cx="4984813" cy="2057289"/>
          </a:xfrm>
          <a:noFill/>
        </p:spPr>
        <p:txBody>
          <a:bodyPr vert="horz" lIns="91440" tIns="45720" rIns="91440" bIns="45720" rtlCol="0">
            <a:normAutofit/>
          </a:bodyPr>
          <a:lstStyle/>
          <a:p>
            <a:pPr algn="l"/>
            <a:r>
              <a:rPr lang="en-GB">
                <a:latin typeface="Segoe UI Semilight"/>
                <a:cs typeface="Segoe UI Semilight"/>
              </a:rPr>
              <a:t>That's all folks!</a:t>
            </a:r>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rcRect l="18410" r="32332"/>
          <a:stretch/>
        </p:blipFill>
        <p:spPr>
          <a:xfrm>
            <a:off x="1" y="10"/>
            <a:ext cx="6005512" cy="685799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5ABD6E8-887D-0019-3EB1-AE7652690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99" y="6117554"/>
            <a:ext cx="1363289" cy="385935"/>
          </a:xfrm>
          <a:prstGeom prst="rect">
            <a:avLst/>
          </a:prstGeom>
        </p:spPr>
      </p:pic>
    </p:spTree>
    <p:extLst>
      <p:ext uri="{BB962C8B-B14F-4D97-AF65-F5344CB8AC3E}">
        <p14:creationId xmlns:p14="http://schemas.microsoft.com/office/powerpoint/2010/main" val="135411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131127"/>
            <a:ext cx="10214841" cy="304583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8B05BA42-5E63-2800-4C37-4467456C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72" y="6169800"/>
            <a:ext cx="1366818" cy="380395"/>
          </a:xfrm>
          <a:prstGeom prst="rect">
            <a:avLst/>
          </a:prstGeom>
        </p:spPr>
      </p:pic>
      <p:sp>
        <p:nvSpPr>
          <p:cNvPr id="8" name="Rectangle 7">
            <a:extLst>
              <a:ext uri="{FF2B5EF4-FFF2-40B4-BE49-F238E27FC236}">
                <a16:creationId xmlns:a16="http://schemas.microsoft.com/office/drawing/2014/main" id="{855D55F5-E71E-44A5-A66F-5A606EEDF253}"/>
              </a:ext>
            </a:extLst>
          </p:cNvPr>
          <p:cNvSpPr/>
          <p:nvPr/>
        </p:nvSpPr>
        <p:spPr>
          <a:xfrm>
            <a:off x="3796857" y="917200"/>
            <a:ext cx="4297523" cy="9244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a:solidFill>
                  <a:srgbClr val="000000"/>
                </a:solidFill>
                <a:latin typeface="Segoe UI Semibold"/>
                <a:ea typeface="Segoe UI Black"/>
                <a:cs typeface="Segoe UI Semibold"/>
              </a:rPr>
              <a:t>Sprint goal</a:t>
            </a:r>
            <a:endParaRPr lang="en-US" sz="6600">
              <a:solidFill>
                <a:srgbClr val="000000"/>
              </a:solidFill>
            </a:endParaRPr>
          </a:p>
        </p:txBody>
      </p:sp>
      <p:sp>
        <p:nvSpPr>
          <p:cNvPr id="9" name="Rectangle 8">
            <a:extLst>
              <a:ext uri="{FF2B5EF4-FFF2-40B4-BE49-F238E27FC236}">
                <a16:creationId xmlns:a16="http://schemas.microsoft.com/office/drawing/2014/main" id="{D880C337-ABFF-0566-8370-B27F6216F164}"/>
              </a:ext>
            </a:extLst>
          </p:cNvPr>
          <p:cNvSpPr/>
          <p:nvPr/>
        </p:nvSpPr>
        <p:spPr>
          <a:xfrm>
            <a:off x="952514" y="2668918"/>
            <a:ext cx="10214840" cy="1961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a:solidFill>
                  <a:schemeClr val="tx1"/>
                </a:solidFill>
              </a:rPr>
              <a:t>Go live with new theme for Safeguarding in Gateshead website</a:t>
            </a:r>
          </a:p>
        </p:txBody>
      </p:sp>
    </p:spTree>
    <p:extLst>
      <p:ext uri="{BB962C8B-B14F-4D97-AF65-F5344CB8AC3E}">
        <p14:creationId xmlns:p14="http://schemas.microsoft.com/office/powerpoint/2010/main" val="356837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07DEDAA7-79CF-A38D-290C-16CFC0939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197DDDA1-59D8-3C5D-3780-A05736F5B361}"/>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Safeguarding</a:t>
            </a:r>
          </a:p>
        </p:txBody>
      </p:sp>
      <p:sp>
        <p:nvSpPr>
          <p:cNvPr id="8" name="Title 7">
            <a:extLst>
              <a:ext uri="{FF2B5EF4-FFF2-40B4-BE49-F238E27FC236}">
                <a16:creationId xmlns:a16="http://schemas.microsoft.com/office/drawing/2014/main" id="{A14505C0-8D9C-FE04-C6CA-EF2A674F476C}"/>
              </a:ext>
            </a:extLst>
          </p:cNvPr>
          <p:cNvSpPr>
            <a:spLocks noGrp="1"/>
          </p:cNvSpPr>
          <p:nvPr>
            <p:ph type="title"/>
          </p:nvPr>
        </p:nvSpPr>
        <p:spPr>
          <a:xfrm>
            <a:off x="337598" y="250317"/>
            <a:ext cx="6482720" cy="487978"/>
          </a:xfrm>
        </p:spPr>
        <p:txBody>
          <a:bodyPr>
            <a:normAutofit/>
          </a:bodyPr>
          <a:lstStyle/>
          <a:p>
            <a:pPr algn="ctr"/>
            <a:r>
              <a:rPr lang="en-US" sz="2000"/>
              <a:t>Safeguarding in Gateshead website theme change</a:t>
            </a:r>
            <a:endParaRPr lang="en-US"/>
          </a:p>
        </p:txBody>
      </p:sp>
      <p:sp>
        <p:nvSpPr>
          <p:cNvPr id="3" name="Title 7">
            <a:extLst>
              <a:ext uri="{FF2B5EF4-FFF2-40B4-BE49-F238E27FC236}">
                <a16:creationId xmlns:a16="http://schemas.microsoft.com/office/drawing/2014/main" id="{4E1D7F3A-CEAB-7B80-0D54-1B64B7060CDA}"/>
              </a:ext>
            </a:extLst>
          </p:cNvPr>
          <p:cNvSpPr txBox="1">
            <a:spLocks/>
          </p:cNvSpPr>
          <p:nvPr/>
        </p:nvSpPr>
        <p:spPr>
          <a:xfrm>
            <a:off x="608740" y="1209040"/>
            <a:ext cx="4235194" cy="4053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42900" indent="-342900">
              <a:buFont typeface="Arial"/>
              <a:buChar char="•"/>
            </a:pPr>
            <a:endParaRPr lang="en-GB" sz="2000" b="0"/>
          </a:p>
        </p:txBody>
      </p:sp>
      <p:pic>
        <p:nvPicPr>
          <p:cNvPr id="2" name="Picture 1" descr="A screenshot of a website&#10;&#10;Description automatically generated">
            <a:extLst>
              <a:ext uri="{FF2B5EF4-FFF2-40B4-BE49-F238E27FC236}">
                <a16:creationId xmlns:a16="http://schemas.microsoft.com/office/drawing/2014/main" id="{9ED13719-A154-1CDA-3E45-C3AFDEEB908E}"/>
              </a:ext>
            </a:extLst>
          </p:cNvPr>
          <p:cNvPicPr>
            <a:picLocks noChangeAspect="1"/>
          </p:cNvPicPr>
          <p:nvPr/>
        </p:nvPicPr>
        <p:blipFill>
          <a:blip r:embed="rId3"/>
          <a:stretch>
            <a:fillRect/>
          </a:stretch>
        </p:blipFill>
        <p:spPr>
          <a:xfrm>
            <a:off x="312912" y="691745"/>
            <a:ext cx="4764005" cy="3056022"/>
          </a:xfrm>
          <a:prstGeom prst="rect">
            <a:avLst/>
          </a:prstGeom>
        </p:spPr>
      </p:pic>
      <p:pic>
        <p:nvPicPr>
          <p:cNvPr id="5" name="Picture 4" descr="A screenshot of a website&#10;&#10;Description automatically generated">
            <a:extLst>
              <a:ext uri="{FF2B5EF4-FFF2-40B4-BE49-F238E27FC236}">
                <a16:creationId xmlns:a16="http://schemas.microsoft.com/office/drawing/2014/main" id="{55729F09-1B8C-1330-2EC4-699ED05E4F81}"/>
              </a:ext>
            </a:extLst>
          </p:cNvPr>
          <p:cNvPicPr>
            <a:picLocks noChangeAspect="1"/>
          </p:cNvPicPr>
          <p:nvPr/>
        </p:nvPicPr>
        <p:blipFill>
          <a:blip r:embed="rId4"/>
          <a:stretch>
            <a:fillRect/>
          </a:stretch>
        </p:blipFill>
        <p:spPr>
          <a:xfrm>
            <a:off x="7445654" y="250658"/>
            <a:ext cx="4621907" cy="4498808"/>
          </a:xfrm>
          <a:prstGeom prst="rect">
            <a:avLst/>
          </a:prstGeom>
        </p:spPr>
      </p:pic>
      <p:sp>
        <p:nvSpPr>
          <p:cNvPr id="6" name="TextBox 5">
            <a:extLst>
              <a:ext uri="{FF2B5EF4-FFF2-40B4-BE49-F238E27FC236}">
                <a16:creationId xmlns:a16="http://schemas.microsoft.com/office/drawing/2014/main" id="{DD14DBEE-98F7-AA74-3FB6-0B2547893CF6}"/>
              </a:ext>
            </a:extLst>
          </p:cNvPr>
          <p:cNvSpPr txBox="1"/>
          <p:nvPr/>
        </p:nvSpPr>
        <p:spPr>
          <a:xfrm>
            <a:off x="6885725" y="4969322"/>
            <a:ext cx="39639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 </a:t>
            </a:r>
            <a:endParaRPr lang="en-US"/>
          </a:p>
          <a:p>
            <a:r>
              <a:rPr lang="en-US">
                <a:hlinkClick r:id="rId5"/>
              </a:rPr>
              <a:t>Demo of new theme for website</a:t>
            </a:r>
            <a:endParaRPr lang="en-US"/>
          </a:p>
        </p:txBody>
      </p:sp>
      <p:pic>
        <p:nvPicPr>
          <p:cNvPr id="7" name="Picture 6" descr="A screenshot of a website&#10;&#10;Description automatically generated">
            <a:extLst>
              <a:ext uri="{FF2B5EF4-FFF2-40B4-BE49-F238E27FC236}">
                <a16:creationId xmlns:a16="http://schemas.microsoft.com/office/drawing/2014/main" id="{84CCDC38-2AC3-E0FC-8428-2F0A8632E5C6}"/>
              </a:ext>
            </a:extLst>
          </p:cNvPr>
          <p:cNvPicPr>
            <a:picLocks noChangeAspect="1"/>
          </p:cNvPicPr>
          <p:nvPr/>
        </p:nvPicPr>
        <p:blipFill>
          <a:blip r:embed="rId6"/>
          <a:stretch>
            <a:fillRect/>
          </a:stretch>
        </p:blipFill>
        <p:spPr>
          <a:xfrm>
            <a:off x="1773354" y="3094976"/>
            <a:ext cx="4900612" cy="2808923"/>
          </a:xfrm>
          <a:prstGeom prst="rect">
            <a:avLst/>
          </a:prstGeom>
        </p:spPr>
      </p:pic>
    </p:spTree>
    <p:extLst>
      <p:ext uri="{BB962C8B-B14F-4D97-AF65-F5344CB8AC3E}">
        <p14:creationId xmlns:p14="http://schemas.microsoft.com/office/powerpoint/2010/main" val="243014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131127"/>
            <a:ext cx="10214841" cy="304583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8B05BA42-5E63-2800-4C37-4467456C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63" y="6121572"/>
            <a:ext cx="1366818" cy="380395"/>
          </a:xfrm>
          <a:prstGeom prst="rect">
            <a:avLst/>
          </a:prstGeom>
        </p:spPr>
      </p:pic>
      <p:sp>
        <p:nvSpPr>
          <p:cNvPr id="8" name="Rectangle 7">
            <a:extLst>
              <a:ext uri="{FF2B5EF4-FFF2-40B4-BE49-F238E27FC236}">
                <a16:creationId xmlns:a16="http://schemas.microsoft.com/office/drawing/2014/main" id="{855D55F5-E71E-44A5-A66F-5A606EEDF253}"/>
              </a:ext>
            </a:extLst>
          </p:cNvPr>
          <p:cNvSpPr/>
          <p:nvPr/>
        </p:nvSpPr>
        <p:spPr>
          <a:xfrm>
            <a:off x="1277103" y="2063226"/>
            <a:ext cx="9621753" cy="15301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a:solidFill>
                  <a:srgbClr val="000000"/>
                </a:solidFill>
                <a:latin typeface="Segoe UI Semibold"/>
                <a:ea typeface="Segoe UI Black"/>
                <a:cs typeface="Segoe UI Semibold"/>
              </a:rPr>
              <a:t>Financial assessments  </a:t>
            </a:r>
            <a:endParaRPr lang="en-US" sz="6600">
              <a:solidFill>
                <a:srgbClr val="000000"/>
              </a:solidFill>
              <a:latin typeface="Segoe UI Semibold"/>
              <a:ea typeface="Segoe UI Black"/>
              <a:cs typeface="Segoe UI Semibold"/>
            </a:endParaRPr>
          </a:p>
        </p:txBody>
      </p:sp>
    </p:spTree>
    <p:extLst>
      <p:ext uri="{BB962C8B-B14F-4D97-AF65-F5344CB8AC3E}">
        <p14:creationId xmlns:p14="http://schemas.microsoft.com/office/powerpoint/2010/main" val="302494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E94C8-CAC8-6C35-2EF2-C1DF4703B236}"/>
            </a:ext>
          </a:extLst>
        </p:cNvPr>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AF2DE343-CA9F-74B4-C159-7E89ED95E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9210657E-7ABE-91C9-2ED2-E28FAEA1D9F5}"/>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Financial assessments</a:t>
            </a:r>
          </a:p>
        </p:txBody>
      </p:sp>
      <p:sp>
        <p:nvSpPr>
          <p:cNvPr id="8" name="Title 7">
            <a:extLst>
              <a:ext uri="{FF2B5EF4-FFF2-40B4-BE49-F238E27FC236}">
                <a16:creationId xmlns:a16="http://schemas.microsoft.com/office/drawing/2014/main" id="{01471EDB-6E15-A2E3-D1A9-9679B87CA30A}"/>
              </a:ext>
            </a:extLst>
          </p:cNvPr>
          <p:cNvSpPr>
            <a:spLocks noGrp="1"/>
          </p:cNvSpPr>
          <p:nvPr>
            <p:ph type="title"/>
          </p:nvPr>
        </p:nvSpPr>
        <p:spPr>
          <a:xfrm>
            <a:off x="251701" y="548640"/>
            <a:ext cx="5844545" cy="507028"/>
          </a:xfrm>
        </p:spPr>
        <p:txBody>
          <a:bodyPr>
            <a:normAutofit fontScale="90000"/>
          </a:bodyPr>
          <a:lstStyle/>
          <a:p>
            <a:pPr algn="ctr"/>
            <a:r>
              <a:rPr lang="en-US"/>
              <a:t>Context – care cost calculator</a:t>
            </a:r>
          </a:p>
        </p:txBody>
      </p:sp>
      <p:sp>
        <p:nvSpPr>
          <p:cNvPr id="3" name="Title 7">
            <a:extLst>
              <a:ext uri="{FF2B5EF4-FFF2-40B4-BE49-F238E27FC236}">
                <a16:creationId xmlns:a16="http://schemas.microsoft.com/office/drawing/2014/main" id="{B51A864E-A920-65DE-F93D-900F52ED1DC2}"/>
              </a:ext>
            </a:extLst>
          </p:cNvPr>
          <p:cNvSpPr txBox="1">
            <a:spLocks/>
          </p:cNvSpPr>
          <p:nvPr/>
        </p:nvSpPr>
        <p:spPr>
          <a:xfrm>
            <a:off x="608739" y="1919334"/>
            <a:ext cx="10517969" cy="33429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42900" indent="-342900">
              <a:buFont typeface="Symbol" panose="05050102010706020507" pitchFamily="18" charset="2"/>
              <a:buChar char="-"/>
            </a:pPr>
            <a:r>
              <a:rPr lang="en-GB" sz="2400" b="0"/>
              <a:t>Previously exploring idea of a care cost calculator</a:t>
            </a:r>
          </a:p>
          <a:p>
            <a:pPr marL="342900" indent="-342900">
              <a:buFont typeface="Symbol" panose="05050102010706020507" pitchFamily="18" charset="2"/>
              <a:buChar char="-"/>
            </a:pPr>
            <a:r>
              <a:rPr lang="en-GB" sz="2400" b="0"/>
              <a:t>Now ready for design</a:t>
            </a:r>
          </a:p>
          <a:p>
            <a:pPr marL="342900" indent="-342900">
              <a:buFont typeface="Symbol" panose="05050102010706020507" pitchFamily="18" charset="2"/>
              <a:buChar char="-"/>
            </a:pPr>
            <a:r>
              <a:rPr lang="en-GB" sz="2400" b="0"/>
              <a:t>However, the aim is for the calculator to link into the online financial assessment form – part of the same user journey</a:t>
            </a:r>
          </a:p>
          <a:p>
            <a:pPr marL="342900" indent="-342900">
              <a:buFont typeface="Symbol" panose="05050102010706020507" pitchFamily="18" charset="2"/>
              <a:buChar char="-"/>
            </a:pPr>
            <a:r>
              <a:rPr lang="en-GB" sz="2400" b="0"/>
              <a:t>A higher uptake rate of online FA form is one of the metrics of success for calculator</a:t>
            </a:r>
          </a:p>
          <a:p>
            <a:pPr marL="342900" indent="-342900">
              <a:buFont typeface="Symbol" panose="05050102010706020507" pitchFamily="18" charset="2"/>
              <a:buChar char="-"/>
            </a:pPr>
            <a:r>
              <a:rPr lang="en-GB" sz="2400" b="0"/>
              <a:t>Prompted a review of the financial assessment form</a:t>
            </a:r>
          </a:p>
        </p:txBody>
      </p:sp>
    </p:spTree>
    <p:extLst>
      <p:ext uri="{BB962C8B-B14F-4D97-AF65-F5344CB8AC3E}">
        <p14:creationId xmlns:p14="http://schemas.microsoft.com/office/powerpoint/2010/main" val="13580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9967F-9FD6-B324-498D-087B2C43EBF3}"/>
            </a:ext>
          </a:extLst>
        </p:cNvPr>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28DB475B-DD36-3FAB-E999-09CE8716A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A2D9A1CC-D8F9-CC39-46D5-4A3FFF03F01E}"/>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Financial assessments</a:t>
            </a:r>
          </a:p>
        </p:txBody>
      </p:sp>
      <p:sp>
        <p:nvSpPr>
          <p:cNvPr id="8" name="Title 7">
            <a:extLst>
              <a:ext uri="{FF2B5EF4-FFF2-40B4-BE49-F238E27FC236}">
                <a16:creationId xmlns:a16="http://schemas.microsoft.com/office/drawing/2014/main" id="{553FDD08-E69D-C7EE-7486-9CA920843FF3}"/>
              </a:ext>
            </a:extLst>
          </p:cNvPr>
          <p:cNvSpPr>
            <a:spLocks noGrp="1"/>
          </p:cNvSpPr>
          <p:nvPr>
            <p:ph type="title"/>
          </p:nvPr>
        </p:nvSpPr>
        <p:spPr>
          <a:xfrm>
            <a:off x="251701" y="548640"/>
            <a:ext cx="8539214" cy="507028"/>
          </a:xfrm>
        </p:spPr>
        <p:txBody>
          <a:bodyPr>
            <a:normAutofit fontScale="90000"/>
          </a:bodyPr>
          <a:lstStyle/>
          <a:p>
            <a:pPr algn="ctr"/>
            <a:r>
              <a:rPr lang="en-US"/>
              <a:t>Context – online financial assessment form</a:t>
            </a:r>
          </a:p>
        </p:txBody>
      </p:sp>
      <p:sp>
        <p:nvSpPr>
          <p:cNvPr id="3" name="Title 7">
            <a:extLst>
              <a:ext uri="{FF2B5EF4-FFF2-40B4-BE49-F238E27FC236}">
                <a16:creationId xmlns:a16="http://schemas.microsoft.com/office/drawing/2014/main" id="{4F1E7AA1-D86F-3163-A4CE-6428AA83A7EE}"/>
              </a:ext>
            </a:extLst>
          </p:cNvPr>
          <p:cNvSpPr txBox="1">
            <a:spLocks/>
          </p:cNvSpPr>
          <p:nvPr/>
        </p:nvSpPr>
        <p:spPr>
          <a:xfrm>
            <a:off x="608739" y="1919334"/>
            <a:ext cx="10517969" cy="33429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400" b="0"/>
              <a:t>Online financial assessment form was launched in July 2023. We know previously uptake has been relatively poor and paper forms are still predominantly used.</a:t>
            </a:r>
          </a:p>
          <a:p>
            <a:endParaRPr lang="en-GB" sz="2400" b="0"/>
          </a:p>
          <a:p>
            <a:r>
              <a:rPr lang="en-GB" sz="2400" b="0"/>
              <a:t>Wanted to investigate to understand:</a:t>
            </a:r>
          </a:p>
          <a:p>
            <a:pPr marL="457200" indent="-457200">
              <a:buAutoNum type="alphaLcParenR"/>
            </a:pPr>
            <a:r>
              <a:rPr lang="en-GB" sz="2400" b="0"/>
              <a:t>If digital uptake is still poor</a:t>
            </a:r>
          </a:p>
          <a:p>
            <a:pPr marL="457200" indent="-457200">
              <a:buAutoNum type="alphaLcParenR"/>
            </a:pPr>
            <a:r>
              <a:rPr lang="en-GB" sz="2400" b="0"/>
              <a:t>If yes, why</a:t>
            </a:r>
          </a:p>
          <a:p>
            <a:pPr marL="457200" indent="-457200">
              <a:buAutoNum type="alphaLcParenR"/>
            </a:pPr>
            <a:r>
              <a:rPr lang="en-GB" sz="2400" b="0"/>
              <a:t>If yes, what we could do about it</a:t>
            </a:r>
          </a:p>
        </p:txBody>
      </p:sp>
    </p:spTree>
    <p:extLst>
      <p:ext uri="{BB962C8B-B14F-4D97-AF65-F5344CB8AC3E}">
        <p14:creationId xmlns:p14="http://schemas.microsoft.com/office/powerpoint/2010/main" val="370469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189B-E072-8156-587E-2A66BA9AC6FF}"/>
            </a:ext>
          </a:extLst>
        </p:cNvPr>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35B2605D-C555-E7EE-CB5D-4DE6386B6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AE4E5D78-E092-AD66-AE59-DBE02D8FA268}"/>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Financial assessments</a:t>
            </a:r>
          </a:p>
        </p:txBody>
      </p:sp>
      <p:sp>
        <p:nvSpPr>
          <p:cNvPr id="8" name="Title 7">
            <a:extLst>
              <a:ext uri="{FF2B5EF4-FFF2-40B4-BE49-F238E27FC236}">
                <a16:creationId xmlns:a16="http://schemas.microsoft.com/office/drawing/2014/main" id="{02FDCA7A-277C-9EDA-F6F8-B001F3941F75}"/>
              </a:ext>
            </a:extLst>
          </p:cNvPr>
          <p:cNvSpPr>
            <a:spLocks noGrp="1"/>
          </p:cNvSpPr>
          <p:nvPr>
            <p:ph type="title"/>
          </p:nvPr>
        </p:nvSpPr>
        <p:spPr>
          <a:xfrm>
            <a:off x="251701" y="548640"/>
            <a:ext cx="5844545" cy="507028"/>
          </a:xfrm>
        </p:spPr>
        <p:txBody>
          <a:bodyPr>
            <a:normAutofit fontScale="90000"/>
          </a:bodyPr>
          <a:lstStyle/>
          <a:p>
            <a:pPr algn="ctr"/>
            <a:r>
              <a:rPr lang="en-US"/>
              <a:t>Areas to explore</a:t>
            </a:r>
          </a:p>
        </p:txBody>
      </p:sp>
      <p:sp>
        <p:nvSpPr>
          <p:cNvPr id="3" name="Title 7">
            <a:extLst>
              <a:ext uri="{FF2B5EF4-FFF2-40B4-BE49-F238E27FC236}">
                <a16:creationId xmlns:a16="http://schemas.microsoft.com/office/drawing/2014/main" id="{CEFB094A-A44D-9B18-42ED-D42165999C5D}"/>
              </a:ext>
            </a:extLst>
          </p:cNvPr>
          <p:cNvSpPr txBox="1">
            <a:spLocks/>
          </p:cNvSpPr>
          <p:nvPr/>
        </p:nvSpPr>
        <p:spPr>
          <a:xfrm>
            <a:off x="608739" y="1919334"/>
            <a:ext cx="10517969" cy="33429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42900" indent="-342900">
              <a:buFontTx/>
              <a:buChar char="-"/>
            </a:pPr>
            <a:r>
              <a:rPr lang="en-GB" sz="2400"/>
              <a:t>Data</a:t>
            </a:r>
            <a:r>
              <a:rPr lang="en-GB" sz="2400" b="0"/>
              <a:t> – what does the data tell us about the digital vs paper form ratio? Is there anything else the GOSS form data can tell us?</a:t>
            </a:r>
          </a:p>
          <a:p>
            <a:pPr marL="342900" indent="-342900">
              <a:buFontTx/>
              <a:buChar char="-"/>
            </a:pPr>
            <a:r>
              <a:rPr lang="en-GB" sz="2400"/>
              <a:t>Usability</a:t>
            </a:r>
            <a:r>
              <a:rPr lang="en-GB" sz="2400" b="0"/>
              <a:t> – is the digital form itself a barrier? What is the user experience completing it?</a:t>
            </a:r>
            <a:endParaRPr lang="en-GB" sz="2400"/>
          </a:p>
          <a:p>
            <a:pPr marL="342900" indent="-342900">
              <a:buFontTx/>
              <a:buChar char="-"/>
            </a:pPr>
            <a:r>
              <a:rPr lang="en-GB" sz="2400"/>
              <a:t>Promotion</a:t>
            </a:r>
            <a:r>
              <a:rPr lang="en-GB" sz="2400" b="0"/>
              <a:t> – is this still seen as the biggest issue to uptake? If so, why isn’t it being promoted?</a:t>
            </a:r>
          </a:p>
        </p:txBody>
      </p:sp>
    </p:spTree>
    <p:extLst>
      <p:ext uri="{BB962C8B-B14F-4D97-AF65-F5344CB8AC3E}">
        <p14:creationId xmlns:p14="http://schemas.microsoft.com/office/powerpoint/2010/main" val="24242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9E7D-662F-A811-B577-59339FDC2D07}"/>
            </a:ext>
          </a:extLst>
        </p:cNvPr>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705D3A56-6815-7434-0DF2-E5442C0EE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8460ED49-36BE-D40A-EF86-480796B32F45}"/>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Financial assessments</a:t>
            </a:r>
          </a:p>
        </p:txBody>
      </p:sp>
      <p:sp>
        <p:nvSpPr>
          <p:cNvPr id="8" name="Title 7">
            <a:extLst>
              <a:ext uri="{FF2B5EF4-FFF2-40B4-BE49-F238E27FC236}">
                <a16:creationId xmlns:a16="http://schemas.microsoft.com/office/drawing/2014/main" id="{570FC695-27C6-F5CB-3067-C36746BE4526}"/>
              </a:ext>
            </a:extLst>
          </p:cNvPr>
          <p:cNvSpPr>
            <a:spLocks noGrp="1"/>
          </p:cNvSpPr>
          <p:nvPr>
            <p:ph type="title"/>
          </p:nvPr>
        </p:nvSpPr>
        <p:spPr>
          <a:xfrm>
            <a:off x="251701" y="548640"/>
            <a:ext cx="5844545" cy="507028"/>
          </a:xfrm>
        </p:spPr>
        <p:txBody>
          <a:bodyPr>
            <a:normAutofit fontScale="90000"/>
          </a:bodyPr>
          <a:lstStyle/>
          <a:p>
            <a:pPr algn="ctr"/>
            <a:r>
              <a:rPr lang="en-US"/>
              <a:t>Initial findings</a:t>
            </a:r>
          </a:p>
        </p:txBody>
      </p:sp>
      <p:sp>
        <p:nvSpPr>
          <p:cNvPr id="3" name="Title 7">
            <a:extLst>
              <a:ext uri="{FF2B5EF4-FFF2-40B4-BE49-F238E27FC236}">
                <a16:creationId xmlns:a16="http://schemas.microsoft.com/office/drawing/2014/main" id="{392DB228-F78F-4D84-001C-D4EA99F9A4AA}"/>
              </a:ext>
            </a:extLst>
          </p:cNvPr>
          <p:cNvSpPr txBox="1">
            <a:spLocks/>
          </p:cNvSpPr>
          <p:nvPr/>
        </p:nvSpPr>
        <p:spPr>
          <a:xfrm>
            <a:off x="550372" y="1814632"/>
            <a:ext cx="10517969" cy="29179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42900" indent="-342900">
              <a:buFontTx/>
              <a:buChar char="-"/>
            </a:pPr>
            <a:r>
              <a:rPr lang="en-GB" sz="2400"/>
              <a:t>Data</a:t>
            </a:r>
            <a:r>
              <a:rPr lang="en-GB" sz="2400" b="0"/>
              <a:t> - uptake rate still relatively poor - about 15% of all financial assessments forms have been digital</a:t>
            </a:r>
          </a:p>
          <a:p>
            <a:pPr marL="342900" indent="-342900">
              <a:buFontTx/>
              <a:buChar char="-"/>
            </a:pPr>
            <a:r>
              <a:rPr lang="en-GB" sz="2400"/>
              <a:t>Usability</a:t>
            </a:r>
            <a:r>
              <a:rPr lang="en-GB" sz="2400" b="0"/>
              <a:t> - Hotjar presented some potential usability issues, alongside testing of the form ourselves</a:t>
            </a:r>
          </a:p>
          <a:p>
            <a:pPr marL="342900" indent="-342900">
              <a:buFontTx/>
              <a:buChar char="-"/>
            </a:pPr>
            <a:r>
              <a:rPr lang="en-GB" sz="2400"/>
              <a:t>Promotion</a:t>
            </a:r>
            <a:r>
              <a:rPr lang="en-GB" sz="2400" b="0"/>
              <a:t> - still suggested as the main issue but crucially, we still don’t know why</a:t>
            </a:r>
          </a:p>
          <a:p>
            <a:endParaRPr lang="en-GB" sz="2400" b="0"/>
          </a:p>
          <a:p>
            <a:pPr marL="342900" indent="-342900">
              <a:buFontTx/>
              <a:buChar char="-"/>
            </a:pPr>
            <a:endParaRPr lang="en-GB" sz="2400" b="0"/>
          </a:p>
        </p:txBody>
      </p:sp>
    </p:spTree>
    <p:extLst>
      <p:ext uri="{BB962C8B-B14F-4D97-AF65-F5344CB8AC3E}">
        <p14:creationId xmlns:p14="http://schemas.microsoft.com/office/powerpoint/2010/main" val="8060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5883B-3831-D72F-FDBE-571CFE7AFDE8}"/>
            </a:ext>
          </a:extLst>
        </p:cNvPr>
        <p:cNvGrpSpPr/>
        <p:nvPr/>
      </p:nvGrpSpPr>
      <p:grpSpPr>
        <a:xfrm>
          <a:off x="0" y="0"/>
          <a:ext cx="0" cy="0"/>
          <a:chOff x="0" y="0"/>
          <a:chExt cx="0" cy="0"/>
        </a:xfrm>
      </p:grpSpPr>
      <p:pic>
        <p:nvPicPr>
          <p:cNvPr id="14" name="Picture 13" descr="Shape&#10;&#10;Description automatically generated with medium confidence">
            <a:extLst>
              <a:ext uri="{FF2B5EF4-FFF2-40B4-BE49-F238E27FC236}">
                <a16:creationId xmlns:a16="http://schemas.microsoft.com/office/drawing/2014/main" id="{F2FB4F0A-50A7-E03C-0B28-9467267B1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0" y="6118538"/>
            <a:ext cx="1366818" cy="380395"/>
          </a:xfrm>
          <a:prstGeom prst="rect">
            <a:avLst/>
          </a:prstGeom>
        </p:spPr>
      </p:pic>
      <p:sp>
        <p:nvSpPr>
          <p:cNvPr id="4" name="Rectangle 3">
            <a:extLst>
              <a:ext uri="{FF2B5EF4-FFF2-40B4-BE49-F238E27FC236}">
                <a16:creationId xmlns:a16="http://schemas.microsoft.com/office/drawing/2014/main" id="{B605AB13-CDD7-46CC-9D4C-538FF8476BFA}"/>
              </a:ext>
            </a:extLst>
          </p:cNvPr>
          <p:cNvSpPr/>
          <p:nvPr/>
        </p:nvSpPr>
        <p:spPr>
          <a:xfrm>
            <a:off x="9406647" y="5929449"/>
            <a:ext cx="2785503" cy="58146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Financial assessments</a:t>
            </a:r>
          </a:p>
        </p:txBody>
      </p:sp>
      <p:sp>
        <p:nvSpPr>
          <p:cNvPr id="8" name="Title 7">
            <a:extLst>
              <a:ext uri="{FF2B5EF4-FFF2-40B4-BE49-F238E27FC236}">
                <a16:creationId xmlns:a16="http://schemas.microsoft.com/office/drawing/2014/main" id="{F7B63D43-62C1-E22A-F100-152FC2FB3F1A}"/>
              </a:ext>
            </a:extLst>
          </p:cNvPr>
          <p:cNvSpPr>
            <a:spLocks noGrp="1"/>
          </p:cNvSpPr>
          <p:nvPr>
            <p:ph type="title"/>
          </p:nvPr>
        </p:nvSpPr>
        <p:spPr>
          <a:xfrm>
            <a:off x="251701" y="548640"/>
            <a:ext cx="5844545" cy="507028"/>
          </a:xfrm>
        </p:spPr>
        <p:txBody>
          <a:bodyPr>
            <a:normAutofit fontScale="90000"/>
          </a:bodyPr>
          <a:lstStyle/>
          <a:p>
            <a:pPr algn="ctr"/>
            <a:r>
              <a:rPr lang="en-US"/>
              <a:t>Next steps</a:t>
            </a:r>
          </a:p>
        </p:txBody>
      </p:sp>
      <p:sp>
        <p:nvSpPr>
          <p:cNvPr id="3" name="Title 7">
            <a:extLst>
              <a:ext uri="{FF2B5EF4-FFF2-40B4-BE49-F238E27FC236}">
                <a16:creationId xmlns:a16="http://schemas.microsoft.com/office/drawing/2014/main" id="{BBFF7003-929D-E884-762F-EA47D7795E56}"/>
              </a:ext>
            </a:extLst>
          </p:cNvPr>
          <p:cNvSpPr txBox="1">
            <a:spLocks/>
          </p:cNvSpPr>
          <p:nvPr/>
        </p:nvSpPr>
        <p:spPr>
          <a:xfrm>
            <a:off x="550372" y="1814632"/>
            <a:ext cx="10517969" cy="29179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342900" indent="-342900">
              <a:buFontTx/>
              <a:buChar char="-"/>
            </a:pPr>
            <a:r>
              <a:rPr lang="en-GB" sz="2400" b="0"/>
              <a:t>Adult Social Care stakeholder engagement</a:t>
            </a:r>
          </a:p>
          <a:p>
            <a:pPr marL="342900" indent="-342900">
              <a:buFontTx/>
              <a:buChar char="-"/>
            </a:pPr>
            <a:r>
              <a:rPr lang="en-GB" sz="2400" b="0"/>
              <a:t>Determine if there is user need for form improvements – e.g. hub and spoke</a:t>
            </a:r>
          </a:p>
          <a:p>
            <a:endParaRPr lang="en-GB" sz="2400" b="0"/>
          </a:p>
          <a:p>
            <a:r>
              <a:rPr lang="en-GB" sz="2400" b="0"/>
              <a:t>More data analysis:</a:t>
            </a:r>
          </a:p>
          <a:p>
            <a:pPr marL="342900" indent="-342900">
              <a:buFontTx/>
              <a:buChar char="-"/>
            </a:pPr>
            <a:r>
              <a:rPr lang="en-GB" sz="2400" b="0"/>
              <a:t>Stakeholders might help us identify areas of interest</a:t>
            </a:r>
          </a:p>
          <a:p>
            <a:pPr marL="342900" indent="-342900">
              <a:buFontTx/>
              <a:buChar char="-"/>
            </a:pPr>
            <a:r>
              <a:rPr lang="en-GB" sz="2400" b="0"/>
              <a:t>Form drop-off rate</a:t>
            </a:r>
          </a:p>
          <a:p>
            <a:pPr marL="342900" indent="-342900">
              <a:buFontTx/>
              <a:buChar char="-"/>
            </a:pPr>
            <a:r>
              <a:rPr lang="en-GB" sz="2400" b="0"/>
              <a:t>Review impact of recent changes to process Financial Services have implemented</a:t>
            </a:r>
          </a:p>
          <a:p>
            <a:endParaRPr lang="en-GB" sz="2400" b="0"/>
          </a:p>
          <a:p>
            <a:pPr marL="342900" indent="-342900">
              <a:buFontTx/>
              <a:buChar char="-"/>
            </a:pPr>
            <a:endParaRPr lang="en-GB" sz="2400" b="0"/>
          </a:p>
        </p:txBody>
      </p:sp>
    </p:spTree>
    <p:extLst>
      <p:ext uri="{BB962C8B-B14F-4D97-AF65-F5344CB8AC3E}">
        <p14:creationId xmlns:p14="http://schemas.microsoft.com/office/powerpoint/2010/main" val="3375448967"/>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SharedWithUsers xmlns="c8e648f4-8199-4cf4-a3ba-75450ed0a186">
      <UserInfo>
        <DisplayName>Helen Sutton</DisplayName>
        <AccountId>511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8" ma:contentTypeDescription="Create a new document." ma:contentTypeScope="" ma:versionID="46742b75261447dcc6afb497e28708c5">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e2ab0c3f98430525f70f293138c3e6eb"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684CD-CE7E-4F99-8D94-D7E96E40258D}">
  <ds:schemaRefs>
    <ds:schemaRef ds:uri="http://schemas.microsoft.com/sharepoint/v3/contenttype/forms"/>
  </ds:schemaRefs>
</ds:datastoreItem>
</file>

<file path=customXml/itemProps2.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6CDEB3-49F0-43E3-9F3E-30057C3F6C34}">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2</Notes>
  <HiddenSlides>1</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VanillaVTI</vt:lpstr>
      <vt:lpstr>Sprint 62 Show and Tell  18 December 2024</vt:lpstr>
      <vt:lpstr>PowerPoint Presentation</vt:lpstr>
      <vt:lpstr>Safeguarding in Gateshead website theme change</vt:lpstr>
      <vt:lpstr>PowerPoint Presentation</vt:lpstr>
      <vt:lpstr>Context – care cost calculator</vt:lpstr>
      <vt:lpstr>Context – online financial assessment form</vt:lpstr>
      <vt:lpstr>Areas to explore</vt:lpstr>
      <vt:lpstr>Initial findings</vt:lpstr>
      <vt:lpstr>Next steps</vt:lpstr>
      <vt:lpstr>Request to develop a newsletter to help promote, inform and recognise work of countryside volunteers and friends groups.  Template for first issue developed, communications supported with drafting and adding content on behalf of countryside team.   Issued via Mailchimp to volunteers on 16 December. Next issue planned for spring 2025.</vt:lpstr>
      <vt:lpstr>Development</vt:lpstr>
      <vt:lpstr>Development</vt:lpstr>
      <vt:lpstr>Coming next……</vt:lpstr>
      <vt:lpstr>No Deployments  until 06/01/25</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2</cp:revision>
  <cp:lastPrinted>2024-02-21T12:46:52Z</cp:lastPrinted>
  <dcterms:created xsi:type="dcterms:W3CDTF">2022-01-17T11:39:30Z</dcterms:created>
  <dcterms:modified xsi:type="dcterms:W3CDTF">2025-01-20T09:50:07Z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