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307" r:id="rId5"/>
    <p:sldId id="559" r:id="rId6"/>
    <p:sldId id="572" r:id="rId7"/>
    <p:sldId id="574" r:id="rId8"/>
    <p:sldId id="575" r:id="rId9"/>
    <p:sldId id="573" r:id="rId10"/>
    <p:sldId id="576" r:id="rId11"/>
    <p:sldId id="577" r:id="rId12"/>
    <p:sldId id="560" r:id="rId13"/>
    <p:sldId id="326" r:id="rId14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33230E-5189-B786-4C2B-3CF5EA815D09}" v="273" dt="2025-01-22T12:23:39.115"/>
    <p1510:client id="{E645ECC8-A0DF-4DEB-816C-1AA7D8A46A32}" v="180" dt="2025-01-22T12:53:52.701"/>
    <p1510:client id="{EBD2392B-7134-4CF6-BF57-11DDFC13B71E}" v="56" dt="2025-01-22T09:46:53.4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0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65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latin typeface="Segoe UI Semibold"/>
                <a:cs typeface="Segoe UI Semibold"/>
              </a:rPr>
            </a:br>
            <a:r>
              <a:rPr lang="en-GB" sz="2800">
                <a:solidFill>
                  <a:srgbClr val="FFFFFF"/>
                </a:solidFill>
                <a:latin typeface="Segoe UI Semibold"/>
                <a:cs typeface="Segoe UI Semibold"/>
              </a:rPr>
              <a:t>22 January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G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746"/>
    </mc:Choice>
    <mc:Fallback xmlns="">
      <p:transition spd="slow" advTm="37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90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0EE1F-3944-C244-F435-073119D8E0FF}"/>
              </a:ext>
            </a:extLst>
          </p:cNvPr>
          <p:cNvSpPr txBox="1"/>
          <p:nvPr/>
        </p:nvSpPr>
        <p:spPr>
          <a:xfrm>
            <a:off x="509024" y="2342459"/>
            <a:ext cx="9635101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0" i="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Investigate new case management wireframe/view for complaints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0" i="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Housing alterations 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0" i="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Develop outstanding Council Tax wireframes to plan go live</a:t>
            </a:r>
            <a:r>
              <a:rPr lang="en-GB" sz="3200" b="0" i="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Aldhabi" panose="020F0502020204030204" pitchFamily="2" charset="-78"/>
              </a:rPr>
              <a:t>.</a:t>
            </a:r>
            <a:br>
              <a:rPr lang="en-GB" sz="1400" b="0" i="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Aldhabi" panose="020F0502020204030204" pitchFamily="2" charset="-78"/>
              </a:rPr>
            </a:br>
            <a:endParaRPr lang="en-GB" sz="1400" i="0" dirty="0">
              <a:effectLst/>
              <a:latin typeface="Segoe UI Emoji" panose="020B0502040204020203" pitchFamily="34" charset="0"/>
              <a:ea typeface="Segoe UI Emoji" panose="020B0502040204020203" pitchFamily="34" charset="0"/>
              <a:cs typeface="Aldhabi" panose="020F0502020204030204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76E05E-F991-7DA5-64BE-D97461701F96}"/>
              </a:ext>
            </a:extLst>
          </p:cNvPr>
          <p:cNvSpPr/>
          <p:nvPr/>
        </p:nvSpPr>
        <p:spPr>
          <a:xfrm>
            <a:off x="348942" y="1238205"/>
            <a:ext cx="211904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Sprint Goals</a:t>
            </a: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95672EA4-1515-A111-E669-C3BCCDAF1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124661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1EBF85-8D2F-892A-C3FB-C30FFF0FEDA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C6721E6-D5AE-E98D-D368-DD791ECFE94A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65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EC55E8-B88F-9FA0-8CE3-CEC014733148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Intro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CAB94B-625B-7A15-F8A8-6531AA2AC4B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6B4C1B-3EE2-343B-72FF-D4DD3DDE992A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400">
                <a:solidFill>
                  <a:schemeClr val="bg1"/>
                </a:solidFill>
                <a:latin typeface="Segoe UI"/>
                <a:cs typeface="Segoe UI"/>
              </a:rPr>
              <a:t>Housing alterations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70567C-6347-1D76-994C-D23A39B0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A1A46C-78BF-11E1-AF4A-C5E6AA5DA87E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1CD552B-D953-1281-4561-6C0F17166005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65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8CAF64-B3EB-EC21-E470-41C360519BB3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Development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E6C001-380E-5E34-932C-A3E0915EFB16}"/>
              </a:ext>
            </a:extLst>
          </p:cNvPr>
          <p:cNvSpPr txBox="1"/>
          <p:nvPr/>
        </p:nvSpPr>
        <p:spPr>
          <a:xfrm>
            <a:off x="4273236" y="3702867"/>
            <a:ext cx="3395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latin typeface="Segoe UI Semibold" panose="020B0702040204020203" pitchFamily="34" charset="0"/>
                <a:cs typeface="Segoe UI Semibold" panose="020B0702040204020203" pitchFamily="34" charset="0"/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183171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D2B36-19D3-D2F4-A68C-5A501B037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720B9E-336B-82CE-5D44-CBB5A6623D2C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0755AE-FE1B-F7A1-ED92-3A72E13DA231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400">
                <a:solidFill>
                  <a:schemeClr val="bg1"/>
                </a:solidFill>
                <a:latin typeface="Segoe UI"/>
                <a:cs typeface="Segoe UI"/>
              </a:rPr>
              <a:t>Minor works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F795A33F-62DB-AEBB-315A-E0F651322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69184D9-445F-1876-F1B7-A7C8C5CB892A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0CFA812-1F9F-B0AA-5EAF-1477892D6D8E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65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9BA627-07A0-1A46-66E5-002B6590FD19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Discovery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33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20953-FFA5-1716-BF02-E3ECBB30C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A01775-7FEF-D9AB-D343-7DAE7048930D}"/>
              </a:ext>
            </a:extLst>
          </p:cNvPr>
          <p:cNvSpPr/>
          <p:nvPr/>
        </p:nvSpPr>
        <p:spPr>
          <a:xfrm>
            <a:off x="3312368" y="2416628"/>
            <a:ext cx="558903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195C0D-029E-FE64-6051-C856AC1D7126}"/>
              </a:ext>
            </a:extLst>
          </p:cNvPr>
          <p:cNvSpPr txBox="1">
            <a:spLocks/>
          </p:cNvSpPr>
          <p:nvPr/>
        </p:nvSpPr>
        <p:spPr>
          <a:xfrm>
            <a:off x="3558073" y="2416626"/>
            <a:ext cx="5075853" cy="10730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5400">
                <a:solidFill>
                  <a:schemeClr val="bg1"/>
                </a:solidFill>
                <a:latin typeface="Segoe UI"/>
                <a:cs typeface="Segoe UI"/>
              </a:rPr>
              <a:t>Council Tax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37F48D23-D14C-D43E-2D19-B148722B1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E363D3-3E95-2EB2-5A63-673EC6EC1F93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1C26070-1865-758C-EB17-C7931D6C2D4A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65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858DB2-AC7E-D939-F7B4-3A84D73C0CF7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Development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B4491C-79B7-7F9A-0FB2-87EF0F06ECA6}"/>
              </a:ext>
            </a:extLst>
          </p:cNvPr>
          <p:cNvSpPr txBox="1"/>
          <p:nvPr/>
        </p:nvSpPr>
        <p:spPr>
          <a:xfrm>
            <a:off x="5086814" y="3813717"/>
            <a:ext cx="200907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latin typeface="Segoe UI Semibold"/>
                <a:cs typeface="Segoe UI Semibold"/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423313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70567C-6347-1D76-994C-D23A39B0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A1A46C-78BF-11E1-AF4A-C5E6AA5DA87E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1CD552B-D953-1281-4561-6C0F17166005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65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8CAF64-B3EB-EC21-E470-41C360519BB3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Development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2BDE73-DF76-C767-3B05-949F6167016C}"/>
              </a:ext>
            </a:extLst>
          </p:cNvPr>
          <p:cNvSpPr txBox="1"/>
          <p:nvPr/>
        </p:nvSpPr>
        <p:spPr>
          <a:xfrm>
            <a:off x="470984" y="1346236"/>
            <a:ext cx="55071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ea typeface="Calibri"/>
                <a:cs typeface="Segoe UI Semibold" panose="020B0702040204020203" pitchFamily="34" charset="0"/>
              </a:rPr>
              <a:t>Council Tax apprentice discount</a:t>
            </a:r>
          </a:p>
        </p:txBody>
      </p:sp>
      <p:pic>
        <p:nvPicPr>
          <p:cNvPr id="3" name="Picture 2" descr="A person standing under a car&#10;&#10;AI-generated content may be incorrect.">
            <a:extLst>
              <a:ext uri="{FF2B5EF4-FFF2-40B4-BE49-F238E27FC236}">
                <a16:creationId xmlns:a16="http://schemas.microsoft.com/office/drawing/2014/main" id="{99CE21A8-A230-5408-956A-ECFFC1187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484" y="-2652"/>
            <a:ext cx="6658097" cy="67376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844CC8-A320-4580-DC58-F2224A906C9E}"/>
              </a:ext>
            </a:extLst>
          </p:cNvPr>
          <p:cNvSpPr/>
          <p:nvPr/>
        </p:nvSpPr>
        <p:spPr>
          <a:xfrm>
            <a:off x="673040" y="2703401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latin typeface="Segoe UI Semibold"/>
                <a:cs typeface="Segoe UI Semibold"/>
              </a:rPr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7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91D5B-EED9-B421-E0AF-FCD94C910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6170B16E-A254-ADEB-4CAC-4085D838C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6BEE12-9601-CB69-4759-65BCC1B3699A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1CC9D44-128F-4891-E384-668D7D4ACFAF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65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8B1C24-EA46-FCDF-D5F3-AA01081D404B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Development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C50079-8155-C479-87B5-2D65006A4BA2}"/>
              </a:ext>
            </a:extLst>
          </p:cNvPr>
          <p:cNvSpPr txBox="1"/>
          <p:nvPr/>
        </p:nvSpPr>
        <p:spPr>
          <a:xfrm>
            <a:off x="470984" y="1346236"/>
            <a:ext cx="55071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ea typeface="Calibri"/>
                <a:cs typeface="Segoe UI Semibold" panose="020B0702040204020203" pitchFamily="34" charset="0"/>
              </a:rPr>
              <a:t>Council Tax disabled reduction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57533-4691-8370-8DDA-EF2246EBF8F0}"/>
              </a:ext>
            </a:extLst>
          </p:cNvPr>
          <p:cNvSpPr/>
          <p:nvPr/>
        </p:nvSpPr>
        <p:spPr>
          <a:xfrm>
            <a:off x="592941" y="2444926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dirty="0">
                <a:latin typeface="Segoe UI Semibold"/>
                <a:cs typeface="Segoe UI Semibold"/>
              </a:rPr>
              <a:t>Demo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3D795D-CD30-ADC7-5A66-7F3295445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920" y="946087"/>
            <a:ext cx="7448739" cy="496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2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CAC57-951A-FA74-C97C-3478B4672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E0FD609F-E913-95AD-F753-578BC91BF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6218412"/>
            <a:ext cx="1366818" cy="38039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045CBB-AF50-7024-2AFC-B40259D09A10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4FB21E3-7882-C1E6-72F7-B7033F3ADA43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65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D0D659-11CB-38D9-FA13-58089BAF1F2C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Development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018B8-791A-0952-CF3A-9483F9BCA0B2}"/>
              </a:ext>
            </a:extLst>
          </p:cNvPr>
          <p:cNvSpPr txBox="1"/>
          <p:nvPr/>
        </p:nvSpPr>
        <p:spPr>
          <a:xfrm>
            <a:off x="470984" y="1346236"/>
            <a:ext cx="55071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ea typeface="Calibri"/>
                <a:cs typeface="Segoe UI Semibold" panose="020B0702040204020203" pitchFamily="34" charset="0"/>
              </a:rPr>
              <a:t>Council Tax Digital Envelope / e-billing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C8DBC1-6BC0-6271-575D-6838A09B4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459" y="2245447"/>
            <a:ext cx="6558858" cy="437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67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62BCE7-02E9-F5B5-F4E6-AED87A6DBFEB}"/>
              </a:ext>
            </a:extLst>
          </p:cNvPr>
          <p:cNvSpPr/>
          <p:nvPr/>
        </p:nvSpPr>
        <p:spPr>
          <a:xfrm>
            <a:off x="348943" y="1555446"/>
            <a:ext cx="1985884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What’s next?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C303367-6D4E-D199-E780-27F80990C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0" y="6213255"/>
            <a:ext cx="1366818" cy="38039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F12CCB-7BC6-3668-8B4B-CFD805CBF13D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253D8B4-ECD9-5F7A-7F53-A0AE51A8EBDA}"/>
              </a:ext>
            </a:extLst>
          </p:cNvPr>
          <p:cNvSpPr/>
          <p:nvPr/>
        </p:nvSpPr>
        <p:spPr>
          <a:xfrm>
            <a:off x="344980" y="259193"/>
            <a:ext cx="1366817" cy="35768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Sprint 65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5A9AB9-4515-CB90-D556-B5703520BBC2}"/>
              </a:ext>
            </a:extLst>
          </p:cNvPr>
          <p:cNvSpPr/>
          <p:nvPr/>
        </p:nvSpPr>
        <p:spPr>
          <a:xfrm>
            <a:off x="344981" y="616879"/>
            <a:ext cx="1366817" cy="3855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latin typeface="Segoe UI Semibold"/>
                <a:cs typeface="Segoe UI Semibold"/>
              </a:rPr>
              <a:t>Conclusion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EF99C-62EB-F0F4-FE72-FEBEAFF809E6}"/>
              </a:ext>
            </a:extLst>
          </p:cNvPr>
          <p:cNvSpPr txBox="1"/>
          <p:nvPr/>
        </p:nvSpPr>
        <p:spPr>
          <a:xfrm>
            <a:off x="534424" y="2809564"/>
            <a:ext cx="823322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3200">
              <a:solidFill>
                <a:srgbClr val="000000"/>
              </a:solidFill>
              <a:latin typeface="Segoe UI Semilight"/>
              <a:cs typeface="Segoe UI Semilight"/>
            </a:endParaRPr>
          </a:p>
          <a:p>
            <a:br>
              <a:rPr lang="en-GB" sz="1400" b="0" i="0">
                <a:effectLst/>
                <a:latin typeface="-apple-system"/>
              </a:rPr>
            </a:br>
            <a:endParaRPr lang="en-GB" sz="1400" i="0">
              <a:effectLst/>
              <a:latin typeface="Segoe UI Semilight"/>
              <a:cs typeface="Segoe UI Semi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8E759E-B0C7-3953-4EA8-00BCBBBBFB9F}"/>
              </a:ext>
            </a:extLst>
          </p:cNvPr>
          <p:cNvSpPr txBox="1"/>
          <p:nvPr/>
        </p:nvSpPr>
        <p:spPr>
          <a:xfrm>
            <a:off x="436595" y="2741694"/>
            <a:ext cx="10382295" cy="22775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b="0" i="0" dirty="0"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Digital envelope sign up form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Mobile elevated working platforms form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Segoe UI Emoji" panose="020B05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TTRO – final updates before launch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b="0" i="0" dirty="0">
              <a:effectLst/>
              <a:latin typeface="Segoe UI Emoji" panose="020B0502040204020203" pitchFamily="34" charset="0"/>
              <a:ea typeface="Segoe UI Emoji" panose="020B05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i="0" dirty="0">
              <a:effectLst/>
              <a:latin typeface="Segoe UI Emoji" panose="020B0502040204020203" pitchFamily="34" charset="0"/>
              <a:ea typeface="Segoe UI Emoji" panose="020B0502040204020203" pitchFamily="34" charset="0"/>
              <a:cs typeface="Aldhabi" panose="020F050202020403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2913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46742b75261447dcc6afb497e28708c5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e2ab0c3f98430525f70f293138c3e6eb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Helen Sutton</DisplayName>
        <AccountId>511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EAACBC7-BDA3-4497-AADA-41A5293476DB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FB1A40-D5CA-4E52-8B07-0406F509CBE3}">
  <ds:schemaRefs>
    <ds:schemaRef ds:uri="http://schemas.microsoft.com/office/2006/documentManagement/types"/>
    <ds:schemaRef ds:uri="http://purl.org/dc/terms/"/>
    <ds:schemaRef ds:uri="a9b14026-4734-489e-8f15-b25a46bca782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8e648f4-8199-4cf4-a3ba-75450ed0a18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Widescreen</PresentationFormat>
  <Paragraphs>42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Sprint 65 Show and Tell 22 January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lastModifiedBy>Gary Williamson</cp:lastModifiedBy>
  <cp:revision>2</cp:revision>
  <cp:lastPrinted>2024-02-21T12:46:52Z</cp:lastPrinted>
  <dcterms:created xsi:type="dcterms:W3CDTF">2022-01-17T11:39:30Z</dcterms:created>
  <dcterms:modified xsi:type="dcterms:W3CDTF">2025-01-22T14:35:01Z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