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2"/>
  </p:notesMasterIdLst>
  <p:sldIdLst>
    <p:sldId id="307" r:id="rId5"/>
    <p:sldId id="633" r:id="rId6"/>
    <p:sldId id="631" r:id="rId7"/>
    <p:sldId id="659" r:id="rId8"/>
    <p:sldId id="665" r:id="rId9"/>
    <p:sldId id="666" r:id="rId10"/>
    <p:sldId id="655" r:id="rId11"/>
    <p:sldId id="656" r:id="rId12"/>
    <p:sldId id="658" r:id="rId13"/>
    <p:sldId id="661" r:id="rId14"/>
    <p:sldId id="662" r:id="rId15"/>
    <p:sldId id="663" r:id="rId16"/>
    <p:sldId id="664" r:id="rId17"/>
    <p:sldId id="660" r:id="rId18"/>
    <p:sldId id="657" r:id="rId19"/>
    <p:sldId id="646" r:id="rId20"/>
    <p:sldId id="326" r:id="rId21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B0B1"/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166AA-49CD-48FA-8388-05B8A46B6A01}" v="2" dt="2025-01-29T13:58:06.242"/>
    <p1510:client id="{15D0C333-DAE1-341F-5284-A0B5B2C0CBE6}" v="369" dt="2025-01-29T15:16:57.688"/>
    <p1510:client id="{60A77C33-991F-3A50-898A-FD0674EA3EA8}" v="6" dt="2025-01-29T14:56:34.454"/>
    <p1510:client id="{67E68487-8F43-4DB4-586F-3D576E824017}" v="81" dt="2025-01-29T13:37:17.080"/>
    <p1510:client id="{6C39E748-95F5-405A-AE07-8CBE1B328941}" v="15" dt="2025-01-29T14:49:04.432"/>
    <p1510:client id="{8E2104DE-E643-2B7C-3F38-91E587C011F2}" v="55" dt="2025-01-29T13:57:12.418"/>
    <p1510:client id="{A23B0F96-4A56-C5E8-DC1C-546CA217DF55}" v="478" dt="2025-01-29T13:17:52.963"/>
    <p1510:client id="{E9F4CAA2-B027-98F6-87E3-C91F91CE6AE5}" v="11" dt="2025-01-29T12:30:01.593"/>
    <p1510:client id="{FCEC014F-A3D7-8501-070A-988AD5BB3682}" v="37" dt="2025-01-29T12:45:27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0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18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2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8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3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1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9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2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8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newcastlegatesheadplan.ghc2-dev.gosshoste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castlegatesheadplan.ghc2-dev.gosshosted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ustomercontact.ghc2-prp.gosshosted.com/servic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teshead.gov.uk/article/2897/Petition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ghc2-dev.gosshosted.com/article/13885/Cyber-Attac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stomercontact.ghc2-dev.gosshosted.com/servic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shead.ghc2-dev.gosshosted.com/article/13907/Appeal-a-school-plac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shead-my.sharepoint.com/:p:/r/personal/emmarichardson_gateshead_gov_uk/Documents/Poverty%20pages.pptx?d=w7890178c84794706940bcfde18ebc221&amp;csf=1&amp;web=1&amp;e=YUHxa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66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800">
                <a:solidFill>
                  <a:srgbClr val="FFFFFF"/>
                </a:solidFill>
                <a:latin typeface="Segoe UI Semibold"/>
                <a:cs typeface="Segoe UI Semibold"/>
              </a:rPr>
              <a:t> 29 January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0CD47-0B61-4905-5949-521374A3A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284DE17-8ABF-7C87-B863-94242D708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7A574A-F860-5FCF-0C12-FC38F81D1D78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err="1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NewcastleGateshead</a:t>
            </a:r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 Local Plan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37A9B29-9D4E-D4EE-4CF3-1D74BE7D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59067"/>
            <a:ext cx="11670825" cy="893326"/>
          </a:xfrm>
        </p:spPr>
        <p:txBody>
          <a:bodyPr>
            <a:normAutofit fontScale="90000"/>
          </a:bodyPr>
          <a:lstStyle/>
          <a:p>
            <a:r>
              <a:rPr lang="en-GB" err="1"/>
              <a:t>NewcastleGateshead</a:t>
            </a:r>
            <a:r>
              <a:rPr lang="en-GB"/>
              <a:t> Local Plan holding page website</a:t>
            </a:r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81423E0-8DA9-4EA8-5C60-E19B67879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9" y="1381978"/>
            <a:ext cx="8282669" cy="3572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Newcastle and Gateshead councils are preparing a joint local plan.</a:t>
            </a:r>
            <a:endParaRPr lang="en-US"/>
          </a:p>
          <a:p>
            <a:r>
              <a:rPr lang="en-US">
                <a:cs typeface="Calibri"/>
              </a:rPr>
              <a:t>Event to be held on 5 February 2025</a:t>
            </a:r>
          </a:p>
          <a:p>
            <a:r>
              <a:rPr lang="en-US">
                <a:cs typeface="Calibri"/>
              </a:rPr>
              <a:t>Need a web presence for the event</a:t>
            </a:r>
          </a:p>
          <a:p>
            <a:r>
              <a:rPr lang="en-US">
                <a:cs typeface="Calibri"/>
              </a:rPr>
              <a:t>No branding currently exists. Only the invite that Graphics prepared for the event.</a:t>
            </a:r>
          </a:p>
          <a:p>
            <a:r>
              <a:rPr lang="en-US">
                <a:cs typeface="Calibri"/>
              </a:rPr>
              <a:t>Created a holding page based on the invite</a:t>
            </a:r>
          </a:p>
          <a:p>
            <a:r>
              <a:rPr lang="en-US">
                <a:cs typeface="Calibri"/>
              </a:rPr>
              <a:t>Added a simple contact form and </a:t>
            </a:r>
            <a:r>
              <a:rPr lang="en-US" err="1">
                <a:cs typeface="Calibri"/>
              </a:rPr>
              <a:t>mailchimp</a:t>
            </a:r>
            <a:r>
              <a:rPr lang="en-US">
                <a:cs typeface="Calibri"/>
              </a:rPr>
              <a:t> sign up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518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DF03-914D-7C79-3CF1-4227C22D3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C75E8D-6DCB-7D3C-6203-68214EA7D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B3D247-A101-D4C9-250D-21CB463DE512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err="1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NewcastleGateshead</a:t>
            </a:r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 Local Plan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054552-A339-AD24-F9AE-6D81EFCE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59067"/>
            <a:ext cx="11620025" cy="893326"/>
          </a:xfrm>
        </p:spPr>
        <p:txBody>
          <a:bodyPr>
            <a:normAutofit fontScale="90000"/>
          </a:bodyPr>
          <a:lstStyle/>
          <a:p>
            <a:r>
              <a:rPr lang="en-GB" err="1"/>
              <a:t>NewcastleGateshead</a:t>
            </a:r>
            <a:r>
              <a:rPr lang="en-GB"/>
              <a:t> Local Plan </a:t>
            </a:r>
            <a:br>
              <a:rPr lang="en-GB"/>
            </a:br>
            <a:r>
              <a:rPr lang="en-GB"/>
              <a:t>holding page website</a:t>
            </a:r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26F8B24-6F21-31E0-1C57-490D27C4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9" y="1466645"/>
            <a:ext cx="7292069" cy="3580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Invite created by Graphics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3" name="Picture 2" descr="A water way with buildings and a bridge&#10;&#10;AI-generated content may be incorrect.">
            <a:extLst>
              <a:ext uri="{FF2B5EF4-FFF2-40B4-BE49-F238E27FC236}">
                <a16:creationId xmlns:a16="http://schemas.microsoft.com/office/drawing/2014/main" id="{E5872A12-0FDF-9F75-FFBE-15DD897EA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39" y="98682"/>
            <a:ext cx="2939345" cy="4673600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1932EB2-B5B5-37DF-AB23-BF04BD162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584" y="5393376"/>
            <a:ext cx="2936875" cy="67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5E1D7-43A2-C911-FCFA-1FC7738E6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113" y="4769763"/>
            <a:ext cx="294640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25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E3957-5C4A-9D4F-E7F1-C0198B460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D64405-38DB-4000-77F5-E8D72F429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334F94-89CE-BB4F-9F14-D79CB3EE9EBB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err="1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NewcastleGateshead</a:t>
            </a:r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 Local Plan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959E769-A2DB-56A5-BA14-89549BD8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25201"/>
            <a:ext cx="11696225" cy="927192"/>
          </a:xfrm>
        </p:spPr>
        <p:txBody>
          <a:bodyPr>
            <a:normAutofit/>
          </a:bodyPr>
          <a:lstStyle/>
          <a:p>
            <a:r>
              <a:rPr lang="en-GB" err="1"/>
              <a:t>NewcastleGateshead</a:t>
            </a:r>
            <a:r>
              <a:rPr lang="en-GB"/>
              <a:t> Local Plan holding page website</a:t>
            </a:r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D5F819-82D8-80FD-8323-A763C4686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58" y="793530"/>
            <a:ext cx="5871200" cy="4859867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8D993D5-5FDF-CEE3-77D1-101A8F3E8A7C}"/>
              </a:ext>
            </a:extLst>
          </p:cNvPr>
          <p:cNvSpPr>
            <a:spLocks noGrp="1"/>
          </p:cNvSpPr>
          <p:nvPr/>
        </p:nvSpPr>
        <p:spPr>
          <a:xfrm>
            <a:off x="329732" y="5581444"/>
            <a:ext cx="10238469" cy="3140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ea typeface="+mn-lt"/>
                <a:cs typeface="+mn-lt"/>
                <a:hlinkClick r:id="rId4"/>
              </a:rPr>
              <a:t>https://newcastlegatesheadplan.ghc2-dev.gosshosted.com/</a:t>
            </a:r>
            <a:r>
              <a:rPr lang="en-US" sz="1600">
                <a:ea typeface="+mn-lt"/>
                <a:cs typeface="+mn-lt"/>
              </a:rPr>
              <a:t> </a:t>
            </a:r>
            <a:endParaRPr lang="en-US" sz="1600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9027C7B6-2A60-B63D-71F6-A02C73B26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69" y="925202"/>
            <a:ext cx="4277520" cy="459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D9808B-4D92-3CCB-4C26-D5BD0A342DCE}"/>
              </a:ext>
            </a:extLst>
          </p:cNvPr>
          <p:cNvSpPr txBox="1"/>
          <p:nvPr/>
        </p:nvSpPr>
        <p:spPr>
          <a:xfrm>
            <a:off x="563179" y="5182476"/>
            <a:ext cx="6163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/>
              <a:t>Figma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CC5C7-28FE-894C-B296-3A83BC7ABFF7}"/>
              </a:ext>
            </a:extLst>
          </p:cNvPr>
          <p:cNvSpPr txBox="1"/>
          <p:nvPr/>
        </p:nvSpPr>
        <p:spPr>
          <a:xfrm>
            <a:off x="6345912" y="5063942"/>
            <a:ext cx="6163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/>
              <a:t>Dev</a:t>
            </a:r>
          </a:p>
        </p:txBody>
      </p:sp>
    </p:spTree>
    <p:extLst>
      <p:ext uri="{BB962C8B-B14F-4D97-AF65-F5344CB8AC3E}">
        <p14:creationId xmlns:p14="http://schemas.microsoft.com/office/powerpoint/2010/main" val="109221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DCED8-558D-7858-2285-91F14FFB6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F0AB35-E36A-EDBD-01E6-27A1BE59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8D8C08-7DEE-CE99-A47B-FCC7E914C13A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err="1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NewcastleGateshead</a:t>
            </a:r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 Local Plan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270448-DC0E-C18D-3473-51276BE2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25201"/>
            <a:ext cx="11696225" cy="927192"/>
          </a:xfrm>
        </p:spPr>
        <p:txBody>
          <a:bodyPr>
            <a:normAutofit/>
          </a:bodyPr>
          <a:lstStyle/>
          <a:p>
            <a:r>
              <a:rPr lang="en-GB" err="1"/>
              <a:t>NewcastleGateshead</a:t>
            </a:r>
            <a:r>
              <a:rPr lang="en-GB"/>
              <a:t> Local Plan holding page website</a:t>
            </a:r>
            <a:endParaRPr lang="en-US"/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9157CC-D793-F8AE-D031-E895B4E5C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910" y="842287"/>
            <a:ext cx="5871200" cy="4859867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5E38275-D97A-0AA9-481C-BECF5756AA2E}"/>
              </a:ext>
            </a:extLst>
          </p:cNvPr>
          <p:cNvSpPr>
            <a:spLocks noGrp="1"/>
          </p:cNvSpPr>
          <p:nvPr/>
        </p:nvSpPr>
        <p:spPr>
          <a:xfrm>
            <a:off x="329732" y="5581444"/>
            <a:ext cx="10238469" cy="31403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ea typeface="+mn-lt"/>
                <a:cs typeface="+mn-lt"/>
                <a:hlinkClick r:id="rId4"/>
              </a:rPr>
              <a:t>https://newcastlegatesheadplan.ghc2-dev.gosshosted.com/</a:t>
            </a:r>
            <a:r>
              <a:rPr lang="en-US" sz="1600">
                <a:ea typeface="+mn-lt"/>
                <a:cs typeface="+mn-lt"/>
              </a:rPr>
              <a:t> </a:t>
            </a:r>
            <a:endParaRPr lang="en-US" sz="1600"/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F02D1B9-E480-445D-639A-19E1F9D6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9" y="1381978"/>
            <a:ext cx="8282669" cy="3572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Simple contact form</a:t>
            </a:r>
          </a:p>
        </p:txBody>
      </p:sp>
    </p:spTree>
    <p:extLst>
      <p:ext uri="{BB962C8B-B14F-4D97-AF65-F5344CB8AC3E}">
        <p14:creationId xmlns:p14="http://schemas.microsoft.com/office/powerpoint/2010/main" val="38339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B2AF1-23E8-B584-BC6F-9509693A3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trash can with leaves on it&#10;&#10;AI-generated content may be incorrect.">
            <a:extLst>
              <a:ext uri="{FF2B5EF4-FFF2-40B4-BE49-F238E27FC236}">
                <a16:creationId xmlns:a16="http://schemas.microsoft.com/office/drawing/2014/main" id="{FBF49079-7DF7-B1F4-5BC3-D95FE47C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643" y="290839"/>
            <a:ext cx="4476411" cy="5829431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414CE2-DB1D-49C8-DAA7-01B61BF1A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4B31A8-FBE8-378D-EF3B-B25EE3176205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Waste services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943CE7-A777-DCE4-B3DF-9A00D5CA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59067"/>
            <a:ext cx="7163080" cy="893326"/>
          </a:xfrm>
        </p:spPr>
        <p:txBody>
          <a:bodyPr>
            <a:normAutofit/>
          </a:bodyPr>
          <a:lstStyle/>
          <a:p>
            <a:r>
              <a:rPr lang="en-GB" sz="3200"/>
              <a:t>Garden Waste reminder email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C7D9217-8DBB-CA21-DA00-E902581BB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9" y="1466645"/>
            <a:ext cx="6519631" cy="3580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Email sent on Monday 27 January to residents that have subscribed to Garden Waste collections in the past but hadn't yet for this year</a:t>
            </a:r>
          </a:p>
          <a:p>
            <a:r>
              <a:rPr lang="en-US">
                <a:cs typeface="Calibri"/>
              </a:rPr>
              <a:t>Reminder to sign up before 1 February to get the reduced price</a:t>
            </a:r>
          </a:p>
          <a:p>
            <a:r>
              <a:rPr lang="en-US">
                <a:cs typeface="Calibri"/>
              </a:rPr>
              <a:t>Resulted in 2518 new sign-ups (90% online, 10% via telephone) to date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08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DDA1-59D8-3C5D-3780-A05736F5B361}"/>
              </a:ext>
            </a:extLst>
          </p:cNvPr>
          <p:cNvSpPr/>
          <p:nvPr/>
        </p:nvSpPr>
        <p:spPr>
          <a:xfrm>
            <a:off x="9993866" y="6180106"/>
            <a:ext cx="2198284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Coming next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4505C0-8D9C-FE04-C6CA-EF2A674F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Coming next……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9D31960-03C6-89BC-C867-6DA900E1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Learning and skills course directory</a:t>
            </a:r>
          </a:p>
          <a:p>
            <a:r>
              <a:rPr lang="en-US">
                <a:cs typeface="Calibri"/>
              </a:rPr>
              <a:t>Go live Newcastle Gateshead plan</a:t>
            </a:r>
          </a:p>
          <a:p>
            <a:r>
              <a:rPr lang="en-US">
                <a:cs typeface="Calibri"/>
              </a:rPr>
              <a:t>Complete first draft of Direct Payment report</a:t>
            </a:r>
          </a:p>
        </p:txBody>
      </p:sp>
    </p:spTree>
    <p:extLst>
      <p:ext uri="{BB962C8B-B14F-4D97-AF65-F5344CB8AC3E}">
        <p14:creationId xmlns:p14="http://schemas.microsoft.com/office/powerpoint/2010/main" val="350192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t="8812" r="34232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434" y="1122363"/>
            <a:ext cx="3333247" cy="320413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latin typeface="Segoe UI Semibold"/>
                <a:cs typeface="Segoe UI Semibold"/>
              </a:rPr>
              <a:t>Deployments</a:t>
            </a:r>
            <a:endParaRPr lang="en-GB" sz="4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ABD6E8-887D-0019-3EB1-AE76526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9" y="6117554"/>
            <a:ext cx="1363289" cy="3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2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5200">
                <a:latin typeface="Segoe UI Semibold"/>
                <a:cs typeface="Segoe UI Semibold"/>
              </a:rPr>
              <a:t>Thank you </a:t>
            </a:r>
            <a:endParaRPr lang="en-GB" sz="52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GB">
                <a:latin typeface="Segoe UI Semilight"/>
                <a:cs typeface="Segoe UI Semilight"/>
              </a:rPr>
              <a:t>That's all folks!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r="3233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ABD6E8-887D-0019-3EB1-AE765269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9" y="6117554"/>
            <a:ext cx="1363289" cy="3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31127"/>
            <a:ext cx="10214841" cy="30458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05BA42-5E63-2800-4C37-4467456C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2" y="6169800"/>
            <a:ext cx="1366818" cy="3803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5D55F5-E71E-44A5-A66F-5A606EEDF253}"/>
              </a:ext>
            </a:extLst>
          </p:cNvPr>
          <p:cNvSpPr/>
          <p:nvPr/>
        </p:nvSpPr>
        <p:spPr>
          <a:xfrm>
            <a:off x="3796857" y="917200"/>
            <a:ext cx="4297523" cy="924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>
                <a:solidFill>
                  <a:srgbClr val="000000"/>
                </a:solidFill>
                <a:latin typeface="Segoe UI Semibold"/>
                <a:ea typeface="Segoe UI Black"/>
                <a:cs typeface="Segoe UI Semibold"/>
              </a:rPr>
              <a:t>Sprint goal</a:t>
            </a:r>
            <a:endParaRPr lang="en-US" sz="660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0C337-ABFF-0566-8370-B27F6216F164}"/>
              </a:ext>
            </a:extLst>
          </p:cNvPr>
          <p:cNvSpPr/>
          <p:nvPr/>
        </p:nvSpPr>
        <p:spPr>
          <a:xfrm>
            <a:off x="952514" y="2668918"/>
            <a:ext cx="10214840" cy="1961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Progress work started</a:t>
            </a:r>
          </a:p>
        </p:txBody>
      </p:sp>
    </p:spTree>
    <p:extLst>
      <p:ext uri="{BB962C8B-B14F-4D97-AF65-F5344CB8AC3E}">
        <p14:creationId xmlns:p14="http://schemas.microsoft.com/office/powerpoint/2010/main" val="3568374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7DDDA1-59D8-3C5D-3780-A05736F5B361}"/>
              </a:ext>
            </a:extLst>
          </p:cNvPr>
          <p:cNvSpPr/>
          <p:nvPr/>
        </p:nvSpPr>
        <p:spPr>
          <a:xfrm>
            <a:off x="9406647" y="6180106"/>
            <a:ext cx="2785503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4505C0-8D9C-FE04-C6CA-EF2A674F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819" y="2527982"/>
            <a:ext cx="5563809" cy="50702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Alternate provision case management</a:t>
            </a:r>
            <a:br>
              <a:rPr lang="en-US" sz="3200"/>
            </a:br>
            <a:br>
              <a:rPr lang="en-US" sz="3200"/>
            </a:br>
            <a:r>
              <a:rPr lang="en-US" sz="1400" b="0">
                <a:ea typeface="+mj-lt"/>
                <a:cs typeface="+mj-lt"/>
                <a:hlinkClick r:id="rId3"/>
              </a:rPr>
              <a:t>My activities - Customer Contact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4E1D7F3A-CEAB-7B80-0D54-1B64B7060CDA}"/>
              </a:ext>
            </a:extLst>
          </p:cNvPr>
          <p:cNvSpPr txBox="1">
            <a:spLocks/>
          </p:cNvSpPr>
          <p:nvPr/>
        </p:nvSpPr>
        <p:spPr>
          <a:xfrm>
            <a:off x="608740" y="1209040"/>
            <a:ext cx="4235194" cy="4053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243014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9080B-D7F8-14A6-2BEA-D4634986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972065-B3A2-9D35-7E48-D39D2B44F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B8C830-83BC-8CF4-8765-1B53700B99E9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Corporate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2CA328C-657F-B2A8-E3DB-37ECAA243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59067"/>
            <a:ext cx="7163080" cy="893326"/>
          </a:xfrm>
        </p:spPr>
        <p:txBody>
          <a:bodyPr>
            <a:normAutofit fontScale="90000"/>
          </a:bodyPr>
          <a:lstStyle/>
          <a:p>
            <a:r>
              <a:rPr lang="en-GB"/>
              <a:t>New online petitions form and updated content live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FCE84DC-DA47-9389-5FD6-6848C6572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99" y="1466645"/>
            <a:ext cx="7292069" cy="3580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New online petitions form to replace the previous version on the old consultation database</a:t>
            </a:r>
            <a:endParaRPr lang="en-US"/>
          </a:p>
          <a:p>
            <a:r>
              <a:rPr lang="en-US">
                <a:cs typeface="Calibri"/>
              </a:rPr>
              <a:t>Content also updated</a:t>
            </a:r>
          </a:p>
          <a:p>
            <a:r>
              <a:rPr lang="en-US">
                <a:cs typeface="Calibri"/>
                <a:hlinkClick r:id="rId3"/>
              </a:rPr>
              <a:t>www.gateshead.gov.uk/petitions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8FD6D7-67E4-17FB-B380-8B18A3B74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054" y="354904"/>
            <a:ext cx="4310603" cy="505216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D28EC5-71F9-4DC2-6D75-3C49833D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404" y="3319398"/>
            <a:ext cx="4298781" cy="27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15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31055-617F-DBBB-C99E-75605735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20518A-17D3-98F2-4404-39BA34ED0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99DEBD-588E-6DC6-58BB-5F7FD489E2CB}"/>
              </a:ext>
            </a:extLst>
          </p:cNvPr>
          <p:cNvSpPr/>
          <p:nvPr/>
        </p:nvSpPr>
        <p:spPr>
          <a:xfrm>
            <a:off x="9406647" y="6180106"/>
            <a:ext cx="2785503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8C9D845-50CE-EBD8-0DF8-C7EF68752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819" y="2569799"/>
            <a:ext cx="5563809" cy="50702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Cyber Attack – form and case management</a:t>
            </a:r>
            <a:br>
              <a:rPr lang="en-US" sz="3200"/>
            </a:br>
            <a:br>
              <a:rPr lang="en-US" sz="3200"/>
            </a:br>
            <a:r>
              <a:rPr lang="en-US" sz="1400" b="0">
                <a:ea typeface="+mj-lt"/>
                <a:cs typeface="+mj-lt"/>
                <a:hlinkClick r:id="rId3"/>
              </a:rPr>
              <a:t>Cyber attack - intranet form</a:t>
            </a:r>
            <a:br>
              <a:rPr lang="en-US" sz="1400" b="0">
                <a:ea typeface="+mj-lt"/>
                <a:cs typeface="+mj-lt"/>
              </a:rPr>
            </a:br>
            <a:br>
              <a:rPr lang="en-US" sz="1400" b="0">
                <a:ea typeface="+mj-lt"/>
                <a:cs typeface="+mj-lt"/>
              </a:rPr>
            </a:br>
            <a:br>
              <a:rPr lang="en-US" sz="1400" b="0"/>
            </a:br>
            <a:r>
              <a:rPr lang="en-US" sz="1400" b="0">
                <a:hlinkClick r:id="rId4"/>
              </a:rPr>
              <a:t>Cyber attack - case management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56D459DB-FE30-1F49-5FC5-960593AF0D24}"/>
              </a:ext>
            </a:extLst>
          </p:cNvPr>
          <p:cNvSpPr txBox="1">
            <a:spLocks/>
          </p:cNvSpPr>
          <p:nvPr/>
        </p:nvSpPr>
        <p:spPr>
          <a:xfrm>
            <a:off x="608740" y="1209040"/>
            <a:ext cx="4235194" cy="4053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336695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9A08E-E84F-89A1-5E5D-DDEB37CEB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769188-8C5C-7379-03F6-F0F1F2426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E60C2C-105F-987F-2B2C-F31DA9C289D9}"/>
              </a:ext>
            </a:extLst>
          </p:cNvPr>
          <p:cNvSpPr/>
          <p:nvPr/>
        </p:nvSpPr>
        <p:spPr>
          <a:xfrm>
            <a:off x="9406647" y="6180106"/>
            <a:ext cx="2785503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D289F5-909C-1126-9338-06A47426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819" y="3169177"/>
            <a:ext cx="5563809" cy="507028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Appeal a school place</a:t>
            </a:r>
            <a:br>
              <a:rPr lang="en-US" sz="3200"/>
            </a:br>
            <a:br>
              <a:rPr lang="en-US" sz="3200"/>
            </a:br>
            <a:r>
              <a:rPr lang="en-US" sz="1400" b="0">
                <a:ea typeface="+mj-lt"/>
                <a:cs typeface="+mj-lt"/>
                <a:hlinkClick r:id="rId3"/>
              </a:rPr>
              <a:t>Appeal a school place</a:t>
            </a:r>
            <a:br>
              <a:rPr lang="en-US" sz="1400" b="0">
                <a:ea typeface="+mj-lt"/>
                <a:cs typeface="+mj-lt"/>
              </a:rPr>
            </a:br>
            <a:br>
              <a:rPr lang="en-US" sz="1400" b="0">
                <a:ea typeface="+mj-lt"/>
                <a:cs typeface="+mj-lt"/>
              </a:rPr>
            </a:br>
            <a:endParaRPr lang="en-US" sz="1400" b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BC44CF3-FF50-6928-0B11-0BBC7062BADC}"/>
              </a:ext>
            </a:extLst>
          </p:cNvPr>
          <p:cNvSpPr txBox="1">
            <a:spLocks/>
          </p:cNvSpPr>
          <p:nvPr/>
        </p:nvSpPr>
        <p:spPr>
          <a:xfrm>
            <a:off x="608740" y="1209040"/>
            <a:ext cx="4235194" cy="4053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endParaRPr lang="en-GB" sz="2000" b="0"/>
          </a:p>
        </p:txBody>
      </p:sp>
    </p:spTree>
    <p:extLst>
      <p:ext uri="{BB962C8B-B14F-4D97-AF65-F5344CB8AC3E}">
        <p14:creationId xmlns:p14="http://schemas.microsoft.com/office/powerpoint/2010/main" val="135875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31127"/>
            <a:ext cx="10214841" cy="304583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05BA42-5E63-2800-4C37-4467456C3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3" y="6121572"/>
            <a:ext cx="1366818" cy="3803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5D55F5-E71E-44A5-A66F-5A606EEDF253}"/>
              </a:ext>
            </a:extLst>
          </p:cNvPr>
          <p:cNvSpPr/>
          <p:nvPr/>
        </p:nvSpPr>
        <p:spPr>
          <a:xfrm>
            <a:off x="2052537" y="2668918"/>
            <a:ext cx="7470842" cy="924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>
                <a:solidFill>
                  <a:srgbClr val="000000"/>
                </a:solidFill>
                <a:latin typeface="Segoe UI Semibold"/>
                <a:ea typeface="Segoe UI Black"/>
                <a:cs typeface="Segoe UI Semibold"/>
              </a:rPr>
              <a:t>Public health and wellbeing</a:t>
            </a:r>
            <a:endParaRPr lang="en-US" sz="6600">
              <a:solidFill>
                <a:srgbClr val="000000"/>
              </a:solidFill>
              <a:latin typeface="Segoe UI Semibold"/>
              <a:ea typeface="Segoe UI Black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2494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7DDDA1-59D8-3C5D-3780-A05736F5B361}"/>
              </a:ext>
            </a:extLst>
          </p:cNvPr>
          <p:cNvSpPr/>
          <p:nvPr/>
        </p:nvSpPr>
        <p:spPr>
          <a:xfrm>
            <a:off x="9993866" y="6180106"/>
            <a:ext cx="2198284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Public health and wellbeing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4505C0-8D9C-FE04-C6CA-EF2A674F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 review for cost of living pages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9D31960-03C6-89BC-C867-6DA900E1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155666" cy="39286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Request to review and improve content on the website relating to cost of living,  particularly relating to search on gateshead.gov.uk. 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Content reviewed and improved - </a:t>
            </a:r>
            <a:r>
              <a:rPr lang="en-GB" sz="2400">
                <a:hlinkClick r:id="rId3"/>
              </a:rPr>
              <a:t>Poverty pages.pptx</a:t>
            </a:r>
            <a:endParaRPr lang="en-US" sz="24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821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45EF0-76EA-7CF7-E1ED-7E2E29048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6133B5-F7B9-A1DF-3F11-E13B8CD3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B91985-43E3-3FE5-A519-0E13990B1A7C}"/>
              </a:ext>
            </a:extLst>
          </p:cNvPr>
          <p:cNvSpPr/>
          <p:nvPr/>
        </p:nvSpPr>
        <p:spPr>
          <a:xfrm>
            <a:off x="9260732" y="6180106"/>
            <a:ext cx="2931418" cy="3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>
                <a:solidFill>
                  <a:srgbClr val="FFFFFF"/>
                </a:solidFill>
                <a:latin typeface="Segoe UI Semibold"/>
                <a:ea typeface="Segoe UI Black"/>
                <a:cs typeface="Segoe UI Semibold"/>
              </a:rPr>
              <a:t>Community health and wellbeing</a:t>
            </a:r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CD9187-B02D-BE6C-CE22-998FF612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98" y="359067"/>
            <a:ext cx="8436559" cy="893326"/>
          </a:xfrm>
        </p:spPr>
        <p:txBody>
          <a:bodyPr>
            <a:normAutofit fontScale="90000"/>
          </a:bodyPr>
          <a:lstStyle/>
          <a:p>
            <a:r>
              <a:rPr lang="en-GB"/>
              <a:t>Gateshead Cultural Education Partnership website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3C92AE3-B540-444D-397C-76D66B3F4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42" y="1457574"/>
            <a:ext cx="7292069" cy="35806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Gateshead Council are the lead </a:t>
            </a:r>
            <a:r>
              <a:rPr lang="en-US" sz="1800" err="1"/>
              <a:t>organisation</a:t>
            </a:r>
            <a:r>
              <a:rPr lang="en-US" sz="1800"/>
              <a:t> for the Gateshead Cultural Education Partnership.</a:t>
            </a:r>
          </a:p>
          <a:p>
            <a:r>
              <a:rPr lang="en-US" sz="1800"/>
              <a:t>Request to develop a website for the partnership to promote ongoing cultural projects and to encourage cultural </a:t>
            </a:r>
            <a:r>
              <a:rPr lang="en-US" sz="1800" err="1"/>
              <a:t>organisations</a:t>
            </a:r>
            <a:r>
              <a:rPr lang="en-US" sz="1800"/>
              <a:t> to join the partnership and for schools to become ambassadors. </a:t>
            </a:r>
          </a:p>
          <a:p>
            <a:r>
              <a:rPr lang="en-US" sz="1800"/>
              <a:t>Developed a basic wireframe of the website to be branded as ‘Shape’ for David to use to develop a prototype in Figma before building the site ahead of end of March deadline.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6F1F61A-9D85-95E1-1AAF-A076BC530F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418066"/>
              </p:ext>
            </p:extLst>
          </p:nvPr>
        </p:nvGraphicFramePr>
        <p:xfrm>
          <a:off x="8795786" y="148433"/>
          <a:ext cx="2269436" cy="5972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4302492" imgH="38153104" progId="Acrobat.Document.DC">
                  <p:embed/>
                </p:oleObj>
              </mc:Choice>
              <mc:Fallback>
                <p:oleObj name="Acrobat Document" r:id="rId3" imgW="14302492" imgH="38153104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6F1F61A-9D85-95E1-1AAF-A076BC530F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95786" y="148433"/>
                        <a:ext cx="2269436" cy="5972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colorful background with a black circle&#10;&#10;AI-generated content may be incorrect.">
            <a:extLst>
              <a:ext uri="{FF2B5EF4-FFF2-40B4-BE49-F238E27FC236}">
                <a16:creationId xmlns:a16="http://schemas.microsoft.com/office/drawing/2014/main" id="{5DF55CEC-685C-48CD-5F8B-520EBACC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14" y="4772004"/>
            <a:ext cx="6096000" cy="114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18034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46742b75261447dcc6afb497e28708c5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e2ab0c3f98430525f70f293138c3e6eb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Helen Sutton</DisplayName>
        <AccountId>511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F6CDEB3-49F0-43E3-9F3E-30057C3F6C34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2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VanillaVTI</vt:lpstr>
      <vt:lpstr>Sprint 66 Show and Tell  29 January 2025</vt:lpstr>
      <vt:lpstr>PowerPoint Presentation</vt:lpstr>
      <vt:lpstr>Alternate provision case management  My activities - Customer Contact</vt:lpstr>
      <vt:lpstr>New online petitions form and updated content live</vt:lpstr>
      <vt:lpstr>Cyber Attack – form and case management  Cyber attack - intranet form   Cyber attack - case management</vt:lpstr>
      <vt:lpstr>Appeal a school place  Appeal a school place  </vt:lpstr>
      <vt:lpstr>PowerPoint Presentation</vt:lpstr>
      <vt:lpstr>Content review for cost of living pages</vt:lpstr>
      <vt:lpstr>Gateshead Cultural Education Partnership website</vt:lpstr>
      <vt:lpstr>NewcastleGateshead Local Plan holding page website</vt:lpstr>
      <vt:lpstr>NewcastleGateshead Local Plan  holding page website</vt:lpstr>
      <vt:lpstr>NewcastleGateshead Local Plan holding page website</vt:lpstr>
      <vt:lpstr>NewcastleGateshead Local Plan holding page website</vt:lpstr>
      <vt:lpstr>Garden Waste reminder email</vt:lpstr>
      <vt:lpstr>Coming next……</vt:lpstr>
      <vt:lpstr>Deployments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2</cp:revision>
  <cp:lastPrinted>2024-02-21T12:46:52Z</cp:lastPrinted>
  <dcterms:created xsi:type="dcterms:W3CDTF">2022-01-17T11:39:30Z</dcterms:created>
  <dcterms:modified xsi:type="dcterms:W3CDTF">2025-02-03T15:38:59Z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